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0" r:id="rId4"/>
    <p:sldMasterId id="2147483762" r:id="rId5"/>
  </p:sldMasterIdLst>
  <p:sldIdLst>
    <p:sldId id="257" r:id="rId6"/>
    <p:sldId id="306" r:id="rId7"/>
    <p:sldId id="291" r:id="rId8"/>
    <p:sldId id="282" r:id="rId9"/>
    <p:sldId id="263" r:id="rId10"/>
    <p:sldId id="284" r:id="rId11"/>
    <p:sldId id="274" r:id="rId12"/>
    <p:sldId id="264" r:id="rId13"/>
    <p:sldId id="265" r:id="rId14"/>
    <p:sldId id="304" r:id="rId15"/>
    <p:sldId id="295" r:id="rId16"/>
    <p:sldId id="308" r:id="rId17"/>
    <p:sldId id="309" r:id="rId18"/>
    <p:sldId id="256" r:id="rId19"/>
    <p:sldId id="267" r:id="rId20"/>
    <p:sldId id="292" r:id="rId21"/>
    <p:sldId id="283" r:id="rId22"/>
    <p:sldId id="275" r:id="rId23"/>
    <p:sldId id="294" r:id="rId24"/>
    <p:sldId id="269" r:id="rId25"/>
    <p:sldId id="272" r:id="rId26"/>
    <p:sldId id="3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D4AA"/>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9B3FBE-9C3F-4EC7-A059-97DABD60AF53}" v="22" dt="2023-03-14T08:49:50.572"/>
    <p1510:client id="{3F282D7F-5B26-4FA6-85B1-C718D7AF4184}" v="6" dt="2023-03-13T11:28:09.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90"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382814-1519-4767-BF65-5D4F81568CBF}"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5BBFA67-FFD3-48C7-8DFD-153AF33E213F}">
      <dgm:prSet/>
      <dgm:spPr/>
      <dgm:t>
        <a:bodyPr/>
        <a:lstStyle/>
        <a:p>
          <a:r>
            <a:rPr lang="en-GB">
              <a:latin typeface="Comic Sans MS" panose="030F0702030302020204" pitchFamily="66" charset="0"/>
            </a:rPr>
            <a:t>Science Club is a fun and interactive way to practice your science skills!</a:t>
          </a:r>
          <a:endParaRPr lang="en-US">
            <a:latin typeface="Comic Sans MS" panose="030F0702030302020204" pitchFamily="66" charset="0"/>
          </a:endParaRPr>
        </a:p>
      </dgm:t>
    </dgm:pt>
    <dgm:pt modelId="{51CB3BC2-9CC9-491D-B78A-8C0F9443EEF3}" type="parTrans" cxnId="{BDFEA54D-088C-4839-AD1A-B22D08905323}">
      <dgm:prSet/>
      <dgm:spPr/>
      <dgm:t>
        <a:bodyPr/>
        <a:lstStyle/>
        <a:p>
          <a:endParaRPr lang="en-US"/>
        </a:p>
      </dgm:t>
    </dgm:pt>
    <dgm:pt modelId="{6242AFC1-38B8-47F2-A83A-68CE4ECAC396}" type="sibTrans" cxnId="{BDFEA54D-088C-4839-AD1A-B22D08905323}">
      <dgm:prSet/>
      <dgm:spPr/>
      <dgm:t>
        <a:bodyPr/>
        <a:lstStyle/>
        <a:p>
          <a:endParaRPr lang="en-US"/>
        </a:p>
      </dgm:t>
    </dgm:pt>
    <dgm:pt modelId="{B9F7B643-5C5E-44FC-9754-910703935153}">
      <dgm:prSet/>
      <dgm:spPr/>
      <dgm:t>
        <a:bodyPr/>
        <a:lstStyle/>
        <a:p>
          <a:r>
            <a:rPr lang="en-GB">
              <a:latin typeface="Comic Sans MS" panose="030F0702030302020204" pitchFamily="66" charset="0"/>
            </a:rPr>
            <a:t>You can learn new and interesting facts about how and why things are the way they are.</a:t>
          </a:r>
          <a:endParaRPr lang="en-US">
            <a:latin typeface="Comic Sans MS" panose="030F0702030302020204" pitchFamily="66" charset="0"/>
          </a:endParaRPr>
        </a:p>
      </dgm:t>
    </dgm:pt>
    <dgm:pt modelId="{240984D6-177A-400D-B9C0-E46BD999199A}" type="parTrans" cxnId="{91CCF102-2D1F-45EE-B8C2-AAE79655A2C3}">
      <dgm:prSet/>
      <dgm:spPr/>
      <dgm:t>
        <a:bodyPr/>
        <a:lstStyle/>
        <a:p>
          <a:endParaRPr lang="en-US"/>
        </a:p>
      </dgm:t>
    </dgm:pt>
    <dgm:pt modelId="{486F04C5-4A1D-4382-85B2-FF225F08887C}" type="sibTrans" cxnId="{91CCF102-2D1F-45EE-B8C2-AAE79655A2C3}">
      <dgm:prSet/>
      <dgm:spPr/>
      <dgm:t>
        <a:bodyPr/>
        <a:lstStyle/>
        <a:p>
          <a:endParaRPr lang="en-US"/>
        </a:p>
      </dgm:t>
    </dgm:pt>
    <dgm:pt modelId="{B480AB10-4D71-4ACD-9FFB-FECD83BC02CB}">
      <dgm:prSet/>
      <dgm:spPr/>
      <dgm:t>
        <a:bodyPr/>
        <a:lstStyle/>
        <a:p>
          <a:r>
            <a:rPr lang="en-GB">
              <a:latin typeface="Comic Sans MS" panose="030F0702030302020204" pitchFamily="66" charset="0"/>
            </a:rPr>
            <a:t>You will be a hands-on scientist exploring cool science ideas and get to do cool experiments.</a:t>
          </a:r>
          <a:endParaRPr lang="en-US">
            <a:latin typeface="Comic Sans MS" panose="030F0702030302020204" pitchFamily="66" charset="0"/>
          </a:endParaRPr>
        </a:p>
      </dgm:t>
    </dgm:pt>
    <dgm:pt modelId="{2D69030E-F5A4-48E4-A8FA-F036CC0378ED}" type="parTrans" cxnId="{FC48862C-770F-401F-B587-1E4DD9DC1BD1}">
      <dgm:prSet/>
      <dgm:spPr/>
      <dgm:t>
        <a:bodyPr/>
        <a:lstStyle/>
        <a:p>
          <a:endParaRPr lang="en-US"/>
        </a:p>
      </dgm:t>
    </dgm:pt>
    <dgm:pt modelId="{138F125F-ECC0-4E0A-B71F-3067FF85A7F2}" type="sibTrans" cxnId="{FC48862C-770F-401F-B587-1E4DD9DC1BD1}">
      <dgm:prSet/>
      <dgm:spPr/>
      <dgm:t>
        <a:bodyPr/>
        <a:lstStyle/>
        <a:p>
          <a:endParaRPr lang="en-US"/>
        </a:p>
      </dgm:t>
    </dgm:pt>
    <dgm:pt modelId="{966AF2A8-8010-4AA9-99BF-19F3760C1B20}" type="pres">
      <dgm:prSet presAssocID="{DC382814-1519-4767-BF65-5D4F81568CBF}" presName="linear" presStyleCnt="0">
        <dgm:presLayoutVars>
          <dgm:animLvl val="lvl"/>
          <dgm:resizeHandles val="exact"/>
        </dgm:presLayoutVars>
      </dgm:prSet>
      <dgm:spPr/>
    </dgm:pt>
    <dgm:pt modelId="{F9E2BB8E-5E06-4A2A-9BC8-905A29EB0669}" type="pres">
      <dgm:prSet presAssocID="{C5BBFA67-FFD3-48C7-8DFD-153AF33E213F}" presName="parentText" presStyleLbl="node1" presStyleIdx="0" presStyleCnt="3">
        <dgm:presLayoutVars>
          <dgm:chMax val="0"/>
          <dgm:bulletEnabled val="1"/>
        </dgm:presLayoutVars>
      </dgm:prSet>
      <dgm:spPr/>
    </dgm:pt>
    <dgm:pt modelId="{A42877D9-FA30-4026-A6FC-6B0E2C1FCD91}" type="pres">
      <dgm:prSet presAssocID="{6242AFC1-38B8-47F2-A83A-68CE4ECAC396}" presName="spacer" presStyleCnt="0"/>
      <dgm:spPr/>
    </dgm:pt>
    <dgm:pt modelId="{14439936-692B-4557-9DDB-79AF799F4345}" type="pres">
      <dgm:prSet presAssocID="{B9F7B643-5C5E-44FC-9754-910703935153}" presName="parentText" presStyleLbl="node1" presStyleIdx="1" presStyleCnt="3">
        <dgm:presLayoutVars>
          <dgm:chMax val="0"/>
          <dgm:bulletEnabled val="1"/>
        </dgm:presLayoutVars>
      </dgm:prSet>
      <dgm:spPr/>
    </dgm:pt>
    <dgm:pt modelId="{6C91D3C3-89E0-4ED0-BB00-88C448F532EE}" type="pres">
      <dgm:prSet presAssocID="{486F04C5-4A1D-4382-85B2-FF225F08887C}" presName="spacer" presStyleCnt="0"/>
      <dgm:spPr/>
    </dgm:pt>
    <dgm:pt modelId="{5CFE21EF-3BEA-40F2-8106-22EB94E8E884}" type="pres">
      <dgm:prSet presAssocID="{B480AB10-4D71-4ACD-9FFB-FECD83BC02CB}" presName="parentText" presStyleLbl="node1" presStyleIdx="2" presStyleCnt="3">
        <dgm:presLayoutVars>
          <dgm:chMax val="0"/>
          <dgm:bulletEnabled val="1"/>
        </dgm:presLayoutVars>
      </dgm:prSet>
      <dgm:spPr/>
    </dgm:pt>
  </dgm:ptLst>
  <dgm:cxnLst>
    <dgm:cxn modelId="{91CCF102-2D1F-45EE-B8C2-AAE79655A2C3}" srcId="{DC382814-1519-4767-BF65-5D4F81568CBF}" destId="{B9F7B643-5C5E-44FC-9754-910703935153}" srcOrd="1" destOrd="0" parTransId="{240984D6-177A-400D-B9C0-E46BD999199A}" sibTransId="{486F04C5-4A1D-4382-85B2-FF225F08887C}"/>
    <dgm:cxn modelId="{47FBD712-BFF4-49E6-973F-BEFB27321A67}" type="presOf" srcId="{C5BBFA67-FFD3-48C7-8DFD-153AF33E213F}" destId="{F9E2BB8E-5E06-4A2A-9BC8-905A29EB0669}" srcOrd="0" destOrd="0" presId="urn:microsoft.com/office/officeart/2005/8/layout/vList2"/>
    <dgm:cxn modelId="{C1A61D28-D735-4CEA-AC26-801AEC9C506D}" type="presOf" srcId="{B9F7B643-5C5E-44FC-9754-910703935153}" destId="{14439936-692B-4557-9DDB-79AF799F4345}" srcOrd="0" destOrd="0" presId="urn:microsoft.com/office/officeart/2005/8/layout/vList2"/>
    <dgm:cxn modelId="{FC48862C-770F-401F-B587-1E4DD9DC1BD1}" srcId="{DC382814-1519-4767-BF65-5D4F81568CBF}" destId="{B480AB10-4D71-4ACD-9FFB-FECD83BC02CB}" srcOrd="2" destOrd="0" parTransId="{2D69030E-F5A4-48E4-A8FA-F036CC0378ED}" sibTransId="{138F125F-ECC0-4E0A-B71F-3067FF85A7F2}"/>
    <dgm:cxn modelId="{2453A032-C328-45AC-A3EC-1424828E3937}" type="presOf" srcId="{DC382814-1519-4767-BF65-5D4F81568CBF}" destId="{966AF2A8-8010-4AA9-99BF-19F3760C1B20}" srcOrd="0" destOrd="0" presId="urn:microsoft.com/office/officeart/2005/8/layout/vList2"/>
    <dgm:cxn modelId="{BDFEA54D-088C-4839-AD1A-B22D08905323}" srcId="{DC382814-1519-4767-BF65-5D4F81568CBF}" destId="{C5BBFA67-FFD3-48C7-8DFD-153AF33E213F}" srcOrd="0" destOrd="0" parTransId="{51CB3BC2-9CC9-491D-B78A-8C0F9443EEF3}" sibTransId="{6242AFC1-38B8-47F2-A83A-68CE4ECAC396}"/>
    <dgm:cxn modelId="{50AB8055-342C-47C7-8207-8AC96BB66B4A}" type="presOf" srcId="{B480AB10-4D71-4ACD-9FFB-FECD83BC02CB}" destId="{5CFE21EF-3BEA-40F2-8106-22EB94E8E884}" srcOrd="0" destOrd="0" presId="urn:microsoft.com/office/officeart/2005/8/layout/vList2"/>
    <dgm:cxn modelId="{0019AFDB-60E3-43F8-8BB0-C82548F3B46D}" type="presParOf" srcId="{966AF2A8-8010-4AA9-99BF-19F3760C1B20}" destId="{F9E2BB8E-5E06-4A2A-9BC8-905A29EB0669}" srcOrd="0" destOrd="0" presId="urn:microsoft.com/office/officeart/2005/8/layout/vList2"/>
    <dgm:cxn modelId="{D19712FB-D011-4DB0-8B73-E96A770977F6}" type="presParOf" srcId="{966AF2A8-8010-4AA9-99BF-19F3760C1B20}" destId="{A42877D9-FA30-4026-A6FC-6B0E2C1FCD91}" srcOrd="1" destOrd="0" presId="urn:microsoft.com/office/officeart/2005/8/layout/vList2"/>
    <dgm:cxn modelId="{7F55E2F6-A1EC-4D6C-BC02-854110C6553A}" type="presParOf" srcId="{966AF2A8-8010-4AA9-99BF-19F3760C1B20}" destId="{14439936-692B-4557-9DDB-79AF799F4345}" srcOrd="2" destOrd="0" presId="urn:microsoft.com/office/officeart/2005/8/layout/vList2"/>
    <dgm:cxn modelId="{4DFCE100-6ABF-4056-ADD3-6B2B22433ABC}" type="presParOf" srcId="{966AF2A8-8010-4AA9-99BF-19F3760C1B20}" destId="{6C91D3C3-89E0-4ED0-BB00-88C448F532EE}" srcOrd="3" destOrd="0" presId="urn:microsoft.com/office/officeart/2005/8/layout/vList2"/>
    <dgm:cxn modelId="{7C4E18D7-D307-4AA9-A2E0-56FF0B67B7C6}" type="presParOf" srcId="{966AF2A8-8010-4AA9-99BF-19F3760C1B20}" destId="{5CFE21EF-3BEA-40F2-8106-22EB94E8E88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2BB8E-5E06-4A2A-9BC8-905A29EB0669}">
      <dsp:nvSpPr>
        <dsp:cNvPr id="0" name=""/>
        <dsp:cNvSpPr/>
      </dsp:nvSpPr>
      <dsp:spPr>
        <a:xfrm>
          <a:off x="0" y="18999"/>
          <a:ext cx="10515600" cy="13782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latin typeface="Comic Sans MS" panose="030F0702030302020204" pitchFamily="66" charset="0"/>
            </a:rPr>
            <a:t>Science Club is a fun and interactive way to practice your science skills!</a:t>
          </a:r>
          <a:endParaRPr lang="en-US" sz="3100" kern="1200">
            <a:latin typeface="Comic Sans MS" panose="030F0702030302020204" pitchFamily="66" charset="0"/>
          </a:endParaRPr>
        </a:p>
      </dsp:txBody>
      <dsp:txXfrm>
        <a:off x="67281" y="86280"/>
        <a:ext cx="10381038" cy="1243697"/>
      </dsp:txXfrm>
    </dsp:sp>
    <dsp:sp modelId="{14439936-692B-4557-9DDB-79AF799F4345}">
      <dsp:nvSpPr>
        <dsp:cNvPr id="0" name=""/>
        <dsp:cNvSpPr/>
      </dsp:nvSpPr>
      <dsp:spPr>
        <a:xfrm>
          <a:off x="0" y="1486539"/>
          <a:ext cx="10515600" cy="13782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latin typeface="Comic Sans MS" panose="030F0702030302020204" pitchFamily="66" charset="0"/>
            </a:rPr>
            <a:t>You can learn new and interesting facts about how and why things are the way they are.</a:t>
          </a:r>
          <a:endParaRPr lang="en-US" sz="3100" kern="1200">
            <a:latin typeface="Comic Sans MS" panose="030F0702030302020204" pitchFamily="66" charset="0"/>
          </a:endParaRPr>
        </a:p>
      </dsp:txBody>
      <dsp:txXfrm>
        <a:off x="67281" y="1553820"/>
        <a:ext cx="10381038" cy="1243697"/>
      </dsp:txXfrm>
    </dsp:sp>
    <dsp:sp modelId="{5CFE21EF-3BEA-40F2-8106-22EB94E8E884}">
      <dsp:nvSpPr>
        <dsp:cNvPr id="0" name=""/>
        <dsp:cNvSpPr/>
      </dsp:nvSpPr>
      <dsp:spPr>
        <a:xfrm>
          <a:off x="0" y="2954079"/>
          <a:ext cx="10515600" cy="13782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GB" sz="3100" kern="1200">
              <a:latin typeface="Comic Sans MS" panose="030F0702030302020204" pitchFamily="66" charset="0"/>
            </a:rPr>
            <a:t>You will be a hands-on scientist exploring cool science ideas and get to do cool experiments.</a:t>
          </a:r>
          <a:endParaRPr lang="en-US" sz="3100" kern="1200">
            <a:latin typeface="Comic Sans MS" panose="030F0702030302020204" pitchFamily="66" charset="0"/>
          </a:endParaRPr>
        </a:p>
      </dsp:txBody>
      <dsp:txXfrm>
        <a:off x="67281" y="3021360"/>
        <a:ext cx="10381038" cy="12436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F516D-FB0F-4E49-958A-E98A304572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88B846-B026-4B91-B86C-C2AE330483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407F3B-0613-463C-A7A1-3D2EA0E48031}"/>
              </a:ext>
            </a:extLst>
          </p:cNvPr>
          <p:cNvSpPr>
            <a:spLocks noGrp="1"/>
          </p:cNvSpPr>
          <p:nvPr>
            <p:ph type="dt" sz="half" idx="10"/>
          </p:nvPr>
        </p:nvSpPr>
        <p:spPr/>
        <p:txBody>
          <a:bodyPr/>
          <a:lstStyle/>
          <a:p>
            <a:fld id="{9184DA70-C731-4C70-880D-CCD4705E623C}" type="datetime1">
              <a:rPr lang="en-US" smtClean="0"/>
              <a:t>3/14/2023</a:t>
            </a:fld>
            <a:endParaRPr lang="en-US" dirty="0"/>
          </a:p>
        </p:txBody>
      </p:sp>
      <p:sp>
        <p:nvSpPr>
          <p:cNvPr id="5" name="Footer Placeholder 4">
            <a:extLst>
              <a:ext uri="{FF2B5EF4-FFF2-40B4-BE49-F238E27FC236}">
                <a16:creationId xmlns:a16="http://schemas.microsoft.com/office/drawing/2014/main" id="{76E43BB3-6947-4D46-8961-7D4C23187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93441A-D9A9-45B4-96B6-45C3F649D8D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5118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91C4-8933-4045-B44E-18B24D43CB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C0F48D-4B09-48B1-A5C8-8FC98631F3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2F96CE-B1CB-4683-993E-73D19BEB7470}"/>
              </a:ext>
            </a:extLst>
          </p:cNvPr>
          <p:cNvSpPr>
            <a:spLocks noGrp="1"/>
          </p:cNvSpPr>
          <p:nvPr>
            <p:ph type="dt" sz="half" idx="10"/>
          </p:nvPr>
        </p:nvSpPr>
        <p:spPr/>
        <p:txBody>
          <a:bodyPr/>
          <a:lstStyle/>
          <a:p>
            <a:fld id="{B612A279-0833-481D-8C56-F67FD0AC6C50}" type="datetime1">
              <a:rPr lang="en-US" smtClean="0"/>
              <a:t>3/14/2023</a:t>
            </a:fld>
            <a:endParaRPr lang="en-US" dirty="0"/>
          </a:p>
        </p:txBody>
      </p:sp>
      <p:sp>
        <p:nvSpPr>
          <p:cNvPr id="5" name="Footer Placeholder 4">
            <a:extLst>
              <a:ext uri="{FF2B5EF4-FFF2-40B4-BE49-F238E27FC236}">
                <a16:creationId xmlns:a16="http://schemas.microsoft.com/office/drawing/2014/main" id="{96AA2899-8F42-4908-B744-963B672007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686E9B-57E3-4C00-9630-4ED6091AD13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4688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9E05A6-D96B-4F47-87C3-13D92D66F2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36D168-EE4F-4CFC-956F-EF5025BCD2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6B0DEF-8FBC-4FD4-AAE9-4F460B66D688}"/>
              </a:ext>
            </a:extLst>
          </p:cNvPr>
          <p:cNvSpPr>
            <a:spLocks noGrp="1"/>
          </p:cNvSpPr>
          <p:nvPr>
            <p:ph type="dt" sz="half" idx="10"/>
          </p:nvPr>
        </p:nvSpPr>
        <p:spPr/>
        <p:txBody>
          <a:bodyPr/>
          <a:lstStyle/>
          <a:p>
            <a:fld id="{6587DA83-5663-4C9C-B9AA-0B40A3DAFF81}" type="datetime1">
              <a:rPr lang="en-US" smtClean="0"/>
              <a:t>3/14/2023</a:t>
            </a:fld>
            <a:endParaRPr lang="en-US" dirty="0"/>
          </a:p>
        </p:txBody>
      </p:sp>
      <p:sp>
        <p:nvSpPr>
          <p:cNvPr id="5" name="Footer Placeholder 4">
            <a:extLst>
              <a:ext uri="{FF2B5EF4-FFF2-40B4-BE49-F238E27FC236}">
                <a16:creationId xmlns:a16="http://schemas.microsoft.com/office/drawing/2014/main" id="{BEEDB957-BEF1-4377-AC4A-123D661A04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A7E7E8-BA0D-46E2-99FA-A89EF09CD97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450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B917C-496C-4957-AE64-EF48B25113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44D27F-9FCF-41A1-8CC9-249D88E14C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A56D2CA-E812-4346-B331-02FA4C215CE5}"/>
              </a:ext>
            </a:extLst>
          </p:cNvPr>
          <p:cNvSpPr>
            <a:spLocks noGrp="1"/>
          </p:cNvSpPr>
          <p:nvPr>
            <p:ph type="dt" sz="half" idx="10"/>
          </p:nvPr>
        </p:nvSpPr>
        <p:spPr/>
        <p:txBody>
          <a:bodyPr/>
          <a:lstStyle/>
          <a:p>
            <a:fld id="{B88FEDB4-2CBF-412B-91C1-0EA912AF10D1}" type="datetimeFigureOut">
              <a:rPr lang="en-GB" smtClean="0"/>
              <a:t>14/03/2023</a:t>
            </a:fld>
            <a:endParaRPr lang="en-GB"/>
          </a:p>
        </p:txBody>
      </p:sp>
      <p:sp>
        <p:nvSpPr>
          <p:cNvPr id="5" name="Footer Placeholder 4">
            <a:extLst>
              <a:ext uri="{FF2B5EF4-FFF2-40B4-BE49-F238E27FC236}">
                <a16:creationId xmlns:a16="http://schemas.microsoft.com/office/drawing/2014/main" id="{B60E53E1-4881-4016-A355-7E18568D74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4734F8-C95F-483D-B084-283C19FE0DE7}"/>
              </a:ext>
            </a:extLst>
          </p:cNvPr>
          <p:cNvSpPr>
            <a:spLocks noGrp="1"/>
          </p:cNvSpPr>
          <p:nvPr>
            <p:ph type="sldNum" sz="quarter" idx="12"/>
          </p:nvPr>
        </p:nvSpPr>
        <p:spPr/>
        <p:txBody>
          <a:bodyPr/>
          <a:lstStyle/>
          <a:p>
            <a:fld id="{EF267A2A-8A76-4304-83D3-C67BA816DF09}" type="slidenum">
              <a:rPr lang="en-GB" smtClean="0"/>
              <a:t>‹#›</a:t>
            </a:fld>
            <a:endParaRPr lang="en-GB"/>
          </a:p>
        </p:txBody>
      </p:sp>
    </p:spTree>
    <p:extLst>
      <p:ext uri="{BB962C8B-B14F-4D97-AF65-F5344CB8AC3E}">
        <p14:creationId xmlns:p14="http://schemas.microsoft.com/office/powerpoint/2010/main" val="1343847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449B-99C8-4AE1-B681-7013C51EF7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E9B630-C5EF-4A37-90C0-7C83E21AEA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FE0CB6-38FB-4902-8329-D05C8AA341C9}"/>
              </a:ext>
            </a:extLst>
          </p:cNvPr>
          <p:cNvSpPr>
            <a:spLocks noGrp="1"/>
          </p:cNvSpPr>
          <p:nvPr>
            <p:ph type="dt" sz="half" idx="10"/>
          </p:nvPr>
        </p:nvSpPr>
        <p:spPr/>
        <p:txBody>
          <a:bodyPr/>
          <a:lstStyle/>
          <a:p>
            <a:fld id="{B88FEDB4-2CBF-412B-91C1-0EA912AF10D1}" type="datetimeFigureOut">
              <a:rPr lang="en-GB" smtClean="0"/>
              <a:t>14/03/2023</a:t>
            </a:fld>
            <a:endParaRPr lang="en-GB"/>
          </a:p>
        </p:txBody>
      </p:sp>
      <p:sp>
        <p:nvSpPr>
          <p:cNvPr id="5" name="Footer Placeholder 4">
            <a:extLst>
              <a:ext uri="{FF2B5EF4-FFF2-40B4-BE49-F238E27FC236}">
                <a16:creationId xmlns:a16="http://schemas.microsoft.com/office/drawing/2014/main" id="{FAB1811D-79CA-4CB0-AC5C-9BBE206952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7EEA4F-90DE-4474-8C08-5423A4D9071B}"/>
              </a:ext>
            </a:extLst>
          </p:cNvPr>
          <p:cNvSpPr>
            <a:spLocks noGrp="1"/>
          </p:cNvSpPr>
          <p:nvPr>
            <p:ph type="sldNum" sz="quarter" idx="12"/>
          </p:nvPr>
        </p:nvSpPr>
        <p:spPr/>
        <p:txBody>
          <a:bodyPr/>
          <a:lstStyle/>
          <a:p>
            <a:fld id="{EF267A2A-8A76-4304-83D3-C67BA816DF09}" type="slidenum">
              <a:rPr lang="en-GB" smtClean="0"/>
              <a:t>‹#›</a:t>
            </a:fld>
            <a:endParaRPr lang="en-GB"/>
          </a:p>
        </p:txBody>
      </p:sp>
    </p:spTree>
    <p:extLst>
      <p:ext uri="{BB962C8B-B14F-4D97-AF65-F5344CB8AC3E}">
        <p14:creationId xmlns:p14="http://schemas.microsoft.com/office/powerpoint/2010/main" val="13740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1398-5923-44CB-BCA0-BA8265AABA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EC4366-5394-48D8-9DF3-7E49CBCEE6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8C8805-4399-474A-8018-B414641A2C85}"/>
              </a:ext>
            </a:extLst>
          </p:cNvPr>
          <p:cNvSpPr>
            <a:spLocks noGrp="1"/>
          </p:cNvSpPr>
          <p:nvPr>
            <p:ph type="dt" sz="half" idx="10"/>
          </p:nvPr>
        </p:nvSpPr>
        <p:spPr/>
        <p:txBody>
          <a:bodyPr/>
          <a:lstStyle/>
          <a:p>
            <a:fld id="{B88FEDB4-2CBF-412B-91C1-0EA912AF10D1}" type="datetimeFigureOut">
              <a:rPr lang="en-GB" smtClean="0"/>
              <a:t>14/03/2023</a:t>
            </a:fld>
            <a:endParaRPr lang="en-GB"/>
          </a:p>
        </p:txBody>
      </p:sp>
      <p:sp>
        <p:nvSpPr>
          <p:cNvPr id="5" name="Footer Placeholder 4">
            <a:extLst>
              <a:ext uri="{FF2B5EF4-FFF2-40B4-BE49-F238E27FC236}">
                <a16:creationId xmlns:a16="http://schemas.microsoft.com/office/drawing/2014/main" id="{C77BF9ED-83EB-4BC1-8B35-5252176F13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683DF-1FFD-4A3E-B580-170455891668}"/>
              </a:ext>
            </a:extLst>
          </p:cNvPr>
          <p:cNvSpPr>
            <a:spLocks noGrp="1"/>
          </p:cNvSpPr>
          <p:nvPr>
            <p:ph type="sldNum" sz="quarter" idx="12"/>
          </p:nvPr>
        </p:nvSpPr>
        <p:spPr/>
        <p:txBody>
          <a:bodyPr/>
          <a:lstStyle/>
          <a:p>
            <a:fld id="{EF267A2A-8A76-4304-83D3-C67BA816DF09}" type="slidenum">
              <a:rPr lang="en-GB" smtClean="0"/>
              <a:t>‹#›</a:t>
            </a:fld>
            <a:endParaRPr lang="en-GB"/>
          </a:p>
        </p:txBody>
      </p:sp>
    </p:spTree>
    <p:extLst>
      <p:ext uri="{BB962C8B-B14F-4D97-AF65-F5344CB8AC3E}">
        <p14:creationId xmlns:p14="http://schemas.microsoft.com/office/powerpoint/2010/main" val="4060139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379AC-C9B8-4C84-B06C-FDD3A1E127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3ABF41F-4F41-4483-BE12-0F75C3D8D1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66139D-A538-4B7B-955D-4E01007C71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C211C5-1E20-4CAB-BAAC-D8BA5AFF27EE}"/>
              </a:ext>
            </a:extLst>
          </p:cNvPr>
          <p:cNvSpPr>
            <a:spLocks noGrp="1"/>
          </p:cNvSpPr>
          <p:nvPr>
            <p:ph type="dt" sz="half" idx="10"/>
          </p:nvPr>
        </p:nvSpPr>
        <p:spPr/>
        <p:txBody>
          <a:bodyPr/>
          <a:lstStyle/>
          <a:p>
            <a:fld id="{B88FEDB4-2CBF-412B-91C1-0EA912AF10D1}" type="datetimeFigureOut">
              <a:rPr lang="en-GB" smtClean="0"/>
              <a:t>14/03/2023</a:t>
            </a:fld>
            <a:endParaRPr lang="en-GB"/>
          </a:p>
        </p:txBody>
      </p:sp>
      <p:sp>
        <p:nvSpPr>
          <p:cNvPr id="6" name="Footer Placeholder 5">
            <a:extLst>
              <a:ext uri="{FF2B5EF4-FFF2-40B4-BE49-F238E27FC236}">
                <a16:creationId xmlns:a16="http://schemas.microsoft.com/office/drawing/2014/main" id="{80A8F6E3-2A57-42FE-9E7C-CD7300BB90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E0B23-9B5F-4465-BC04-EFCD6B2CDF5E}"/>
              </a:ext>
            </a:extLst>
          </p:cNvPr>
          <p:cNvSpPr>
            <a:spLocks noGrp="1"/>
          </p:cNvSpPr>
          <p:nvPr>
            <p:ph type="sldNum" sz="quarter" idx="12"/>
          </p:nvPr>
        </p:nvSpPr>
        <p:spPr/>
        <p:txBody>
          <a:bodyPr/>
          <a:lstStyle/>
          <a:p>
            <a:fld id="{EF267A2A-8A76-4304-83D3-C67BA816DF09}" type="slidenum">
              <a:rPr lang="en-GB" smtClean="0"/>
              <a:t>‹#›</a:t>
            </a:fld>
            <a:endParaRPr lang="en-GB"/>
          </a:p>
        </p:txBody>
      </p:sp>
    </p:spTree>
    <p:extLst>
      <p:ext uri="{BB962C8B-B14F-4D97-AF65-F5344CB8AC3E}">
        <p14:creationId xmlns:p14="http://schemas.microsoft.com/office/powerpoint/2010/main" val="4041805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24E2D-C6F8-427D-B349-4BC8A9E0218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5CA506-D568-4BF9-B701-8C4C66824B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6AFFA1-06B8-43C0-8D03-6AA24669B7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4CCBB59-7BE9-4CD6-8B1B-CEA07C2437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90EE1-5B82-4AB7-ADF1-4F9997B820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28FE10-146A-4C5A-8106-02E6EFD97B55}"/>
              </a:ext>
            </a:extLst>
          </p:cNvPr>
          <p:cNvSpPr>
            <a:spLocks noGrp="1"/>
          </p:cNvSpPr>
          <p:nvPr>
            <p:ph type="dt" sz="half" idx="10"/>
          </p:nvPr>
        </p:nvSpPr>
        <p:spPr/>
        <p:txBody>
          <a:bodyPr/>
          <a:lstStyle/>
          <a:p>
            <a:fld id="{B88FEDB4-2CBF-412B-91C1-0EA912AF10D1}" type="datetimeFigureOut">
              <a:rPr lang="en-GB" smtClean="0"/>
              <a:t>14/03/2023</a:t>
            </a:fld>
            <a:endParaRPr lang="en-GB"/>
          </a:p>
        </p:txBody>
      </p:sp>
      <p:sp>
        <p:nvSpPr>
          <p:cNvPr id="8" name="Footer Placeholder 7">
            <a:extLst>
              <a:ext uri="{FF2B5EF4-FFF2-40B4-BE49-F238E27FC236}">
                <a16:creationId xmlns:a16="http://schemas.microsoft.com/office/drawing/2014/main" id="{298CB581-1630-4F80-9220-BB2263BE3D1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EFF137-0146-41E6-9715-17EC30E4D25D}"/>
              </a:ext>
            </a:extLst>
          </p:cNvPr>
          <p:cNvSpPr>
            <a:spLocks noGrp="1"/>
          </p:cNvSpPr>
          <p:nvPr>
            <p:ph type="sldNum" sz="quarter" idx="12"/>
          </p:nvPr>
        </p:nvSpPr>
        <p:spPr/>
        <p:txBody>
          <a:bodyPr/>
          <a:lstStyle/>
          <a:p>
            <a:fld id="{EF267A2A-8A76-4304-83D3-C67BA816DF09}" type="slidenum">
              <a:rPr lang="en-GB" smtClean="0"/>
              <a:t>‹#›</a:t>
            </a:fld>
            <a:endParaRPr lang="en-GB"/>
          </a:p>
        </p:txBody>
      </p:sp>
    </p:spTree>
    <p:extLst>
      <p:ext uri="{BB962C8B-B14F-4D97-AF65-F5344CB8AC3E}">
        <p14:creationId xmlns:p14="http://schemas.microsoft.com/office/powerpoint/2010/main" val="2577238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3968E-CCCF-479B-BAB7-B2E404E717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D78D768-EADC-4AB4-833F-23F5DC5B76DB}"/>
              </a:ext>
            </a:extLst>
          </p:cNvPr>
          <p:cNvSpPr>
            <a:spLocks noGrp="1"/>
          </p:cNvSpPr>
          <p:nvPr>
            <p:ph type="dt" sz="half" idx="10"/>
          </p:nvPr>
        </p:nvSpPr>
        <p:spPr/>
        <p:txBody>
          <a:bodyPr/>
          <a:lstStyle/>
          <a:p>
            <a:fld id="{B88FEDB4-2CBF-412B-91C1-0EA912AF10D1}" type="datetimeFigureOut">
              <a:rPr lang="en-GB" smtClean="0"/>
              <a:t>14/03/2023</a:t>
            </a:fld>
            <a:endParaRPr lang="en-GB"/>
          </a:p>
        </p:txBody>
      </p:sp>
      <p:sp>
        <p:nvSpPr>
          <p:cNvPr id="4" name="Footer Placeholder 3">
            <a:extLst>
              <a:ext uri="{FF2B5EF4-FFF2-40B4-BE49-F238E27FC236}">
                <a16:creationId xmlns:a16="http://schemas.microsoft.com/office/drawing/2014/main" id="{4844EEE2-3716-4039-ABD5-BA9D2BBB73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8C20C4-BE1E-437E-8B23-1044C994E5B3}"/>
              </a:ext>
            </a:extLst>
          </p:cNvPr>
          <p:cNvSpPr>
            <a:spLocks noGrp="1"/>
          </p:cNvSpPr>
          <p:nvPr>
            <p:ph type="sldNum" sz="quarter" idx="12"/>
          </p:nvPr>
        </p:nvSpPr>
        <p:spPr/>
        <p:txBody>
          <a:bodyPr/>
          <a:lstStyle/>
          <a:p>
            <a:fld id="{EF267A2A-8A76-4304-83D3-C67BA816DF09}" type="slidenum">
              <a:rPr lang="en-GB" smtClean="0"/>
              <a:t>‹#›</a:t>
            </a:fld>
            <a:endParaRPr lang="en-GB"/>
          </a:p>
        </p:txBody>
      </p:sp>
    </p:spTree>
    <p:extLst>
      <p:ext uri="{BB962C8B-B14F-4D97-AF65-F5344CB8AC3E}">
        <p14:creationId xmlns:p14="http://schemas.microsoft.com/office/powerpoint/2010/main" val="2392381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0CC2E1-DCB9-4FEB-98FE-7714AA31FA8A}"/>
              </a:ext>
            </a:extLst>
          </p:cNvPr>
          <p:cNvSpPr>
            <a:spLocks noGrp="1"/>
          </p:cNvSpPr>
          <p:nvPr>
            <p:ph type="dt" sz="half" idx="10"/>
          </p:nvPr>
        </p:nvSpPr>
        <p:spPr/>
        <p:txBody>
          <a:bodyPr/>
          <a:lstStyle/>
          <a:p>
            <a:fld id="{B88FEDB4-2CBF-412B-91C1-0EA912AF10D1}" type="datetimeFigureOut">
              <a:rPr lang="en-GB" smtClean="0"/>
              <a:t>14/03/2023</a:t>
            </a:fld>
            <a:endParaRPr lang="en-GB"/>
          </a:p>
        </p:txBody>
      </p:sp>
      <p:sp>
        <p:nvSpPr>
          <p:cNvPr id="3" name="Footer Placeholder 2">
            <a:extLst>
              <a:ext uri="{FF2B5EF4-FFF2-40B4-BE49-F238E27FC236}">
                <a16:creationId xmlns:a16="http://schemas.microsoft.com/office/drawing/2014/main" id="{18104BBA-7F9E-4CAB-B4B9-06BCDA653B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CB29072-7742-4A8C-9351-BFF944CDB1D3}"/>
              </a:ext>
            </a:extLst>
          </p:cNvPr>
          <p:cNvSpPr>
            <a:spLocks noGrp="1"/>
          </p:cNvSpPr>
          <p:nvPr>
            <p:ph type="sldNum" sz="quarter" idx="12"/>
          </p:nvPr>
        </p:nvSpPr>
        <p:spPr/>
        <p:txBody>
          <a:bodyPr/>
          <a:lstStyle/>
          <a:p>
            <a:fld id="{EF267A2A-8A76-4304-83D3-C67BA816DF09}" type="slidenum">
              <a:rPr lang="en-GB" smtClean="0"/>
              <a:t>‹#›</a:t>
            </a:fld>
            <a:endParaRPr lang="en-GB"/>
          </a:p>
        </p:txBody>
      </p:sp>
    </p:spTree>
    <p:extLst>
      <p:ext uri="{BB962C8B-B14F-4D97-AF65-F5344CB8AC3E}">
        <p14:creationId xmlns:p14="http://schemas.microsoft.com/office/powerpoint/2010/main" val="1220424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AB4F-0633-49FD-9DAC-6CC479B997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A61573E-C278-4061-8D37-2FB9036B4A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16C86CF-5A80-4FBB-A007-6563F5731E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DB55F4-F5CD-45E0-8CEC-DC9FC8FEF88D}"/>
              </a:ext>
            </a:extLst>
          </p:cNvPr>
          <p:cNvSpPr>
            <a:spLocks noGrp="1"/>
          </p:cNvSpPr>
          <p:nvPr>
            <p:ph type="dt" sz="half" idx="10"/>
          </p:nvPr>
        </p:nvSpPr>
        <p:spPr/>
        <p:txBody>
          <a:bodyPr/>
          <a:lstStyle/>
          <a:p>
            <a:fld id="{B88FEDB4-2CBF-412B-91C1-0EA912AF10D1}" type="datetimeFigureOut">
              <a:rPr lang="en-GB" smtClean="0"/>
              <a:t>14/03/2023</a:t>
            </a:fld>
            <a:endParaRPr lang="en-GB"/>
          </a:p>
        </p:txBody>
      </p:sp>
      <p:sp>
        <p:nvSpPr>
          <p:cNvPr id="6" name="Footer Placeholder 5">
            <a:extLst>
              <a:ext uri="{FF2B5EF4-FFF2-40B4-BE49-F238E27FC236}">
                <a16:creationId xmlns:a16="http://schemas.microsoft.com/office/drawing/2014/main" id="{CA100288-34F5-47F1-AA57-9FC468C068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5AE571-6C20-4C50-A87C-435151712546}"/>
              </a:ext>
            </a:extLst>
          </p:cNvPr>
          <p:cNvSpPr>
            <a:spLocks noGrp="1"/>
          </p:cNvSpPr>
          <p:nvPr>
            <p:ph type="sldNum" sz="quarter" idx="12"/>
          </p:nvPr>
        </p:nvSpPr>
        <p:spPr/>
        <p:txBody>
          <a:bodyPr/>
          <a:lstStyle/>
          <a:p>
            <a:fld id="{EF267A2A-8A76-4304-83D3-C67BA816DF09}" type="slidenum">
              <a:rPr lang="en-GB" smtClean="0"/>
              <a:t>‹#›</a:t>
            </a:fld>
            <a:endParaRPr lang="en-GB"/>
          </a:p>
        </p:txBody>
      </p:sp>
    </p:spTree>
    <p:extLst>
      <p:ext uri="{BB962C8B-B14F-4D97-AF65-F5344CB8AC3E}">
        <p14:creationId xmlns:p14="http://schemas.microsoft.com/office/powerpoint/2010/main" val="376296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7D14-94A5-4BF1-950E-3B84372541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A6C1E4-C352-4E04-964F-0B13991BF0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1AB0D4-3ED9-4E52-B9E3-B80AA7944A52}"/>
              </a:ext>
            </a:extLst>
          </p:cNvPr>
          <p:cNvSpPr>
            <a:spLocks noGrp="1"/>
          </p:cNvSpPr>
          <p:nvPr>
            <p:ph type="dt" sz="half" idx="10"/>
          </p:nvPr>
        </p:nvSpPr>
        <p:spPr/>
        <p:txBody>
          <a:bodyPr/>
          <a:lstStyle/>
          <a:p>
            <a:fld id="{4BE1D723-8F53-4F53-90B0-1982A396982E}" type="datetime1">
              <a:rPr lang="en-US" smtClean="0"/>
              <a:t>3/14/2023</a:t>
            </a:fld>
            <a:endParaRPr lang="en-US" dirty="0"/>
          </a:p>
        </p:txBody>
      </p:sp>
      <p:sp>
        <p:nvSpPr>
          <p:cNvPr id="5" name="Footer Placeholder 4">
            <a:extLst>
              <a:ext uri="{FF2B5EF4-FFF2-40B4-BE49-F238E27FC236}">
                <a16:creationId xmlns:a16="http://schemas.microsoft.com/office/drawing/2014/main" id="{E0224DCD-937C-4846-8968-D0A2903FD6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9BCBBF-3FFB-4BF4-8A9A-27989672482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9443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0E085-E24F-480E-9360-0156833C2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CFA66CD-1C06-4CE2-8667-48F86D0B65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A3E3B4-C626-417F-94F8-FFEF867C0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33A795-1D45-4934-8131-D625E3590CD8}"/>
              </a:ext>
            </a:extLst>
          </p:cNvPr>
          <p:cNvSpPr>
            <a:spLocks noGrp="1"/>
          </p:cNvSpPr>
          <p:nvPr>
            <p:ph type="dt" sz="half" idx="10"/>
          </p:nvPr>
        </p:nvSpPr>
        <p:spPr/>
        <p:txBody>
          <a:bodyPr/>
          <a:lstStyle/>
          <a:p>
            <a:fld id="{B88FEDB4-2CBF-412B-91C1-0EA912AF10D1}" type="datetimeFigureOut">
              <a:rPr lang="en-GB" smtClean="0"/>
              <a:t>14/03/2023</a:t>
            </a:fld>
            <a:endParaRPr lang="en-GB"/>
          </a:p>
        </p:txBody>
      </p:sp>
      <p:sp>
        <p:nvSpPr>
          <p:cNvPr id="6" name="Footer Placeholder 5">
            <a:extLst>
              <a:ext uri="{FF2B5EF4-FFF2-40B4-BE49-F238E27FC236}">
                <a16:creationId xmlns:a16="http://schemas.microsoft.com/office/drawing/2014/main" id="{B092083C-AF11-4C36-87A1-B2BCF22E602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CB5448-20B9-4859-A5DB-A310E27F3E4A}"/>
              </a:ext>
            </a:extLst>
          </p:cNvPr>
          <p:cNvSpPr>
            <a:spLocks noGrp="1"/>
          </p:cNvSpPr>
          <p:nvPr>
            <p:ph type="sldNum" sz="quarter" idx="12"/>
          </p:nvPr>
        </p:nvSpPr>
        <p:spPr/>
        <p:txBody>
          <a:bodyPr/>
          <a:lstStyle/>
          <a:p>
            <a:fld id="{EF267A2A-8A76-4304-83D3-C67BA816DF09}" type="slidenum">
              <a:rPr lang="en-GB" smtClean="0"/>
              <a:t>‹#›</a:t>
            </a:fld>
            <a:endParaRPr lang="en-GB"/>
          </a:p>
        </p:txBody>
      </p:sp>
    </p:spTree>
    <p:extLst>
      <p:ext uri="{BB962C8B-B14F-4D97-AF65-F5344CB8AC3E}">
        <p14:creationId xmlns:p14="http://schemas.microsoft.com/office/powerpoint/2010/main" val="775118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BED43-642B-40F1-B140-F042DF0878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7EA54A-DD87-4EF2-937D-20328FA6AD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FDB28B-3D80-4817-BEA6-6B1A863C887D}"/>
              </a:ext>
            </a:extLst>
          </p:cNvPr>
          <p:cNvSpPr>
            <a:spLocks noGrp="1"/>
          </p:cNvSpPr>
          <p:nvPr>
            <p:ph type="dt" sz="half" idx="10"/>
          </p:nvPr>
        </p:nvSpPr>
        <p:spPr/>
        <p:txBody>
          <a:bodyPr/>
          <a:lstStyle/>
          <a:p>
            <a:fld id="{B88FEDB4-2CBF-412B-91C1-0EA912AF10D1}" type="datetimeFigureOut">
              <a:rPr lang="en-GB" smtClean="0"/>
              <a:t>14/03/2023</a:t>
            </a:fld>
            <a:endParaRPr lang="en-GB"/>
          </a:p>
        </p:txBody>
      </p:sp>
      <p:sp>
        <p:nvSpPr>
          <p:cNvPr id="5" name="Footer Placeholder 4">
            <a:extLst>
              <a:ext uri="{FF2B5EF4-FFF2-40B4-BE49-F238E27FC236}">
                <a16:creationId xmlns:a16="http://schemas.microsoft.com/office/drawing/2014/main" id="{70BCF6E0-87AF-45F0-8F93-840ECEF5C1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D1678F-FD21-405F-A0FD-837D1FB1C100}"/>
              </a:ext>
            </a:extLst>
          </p:cNvPr>
          <p:cNvSpPr>
            <a:spLocks noGrp="1"/>
          </p:cNvSpPr>
          <p:nvPr>
            <p:ph type="sldNum" sz="quarter" idx="12"/>
          </p:nvPr>
        </p:nvSpPr>
        <p:spPr/>
        <p:txBody>
          <a:bodyPr/>
          <a:lstStyle/>
          <a:p>
            <a:fld id="{EF267A2A-8A76-4304-83D3-C67BA816DF09}" type="slidenum">
              <a:rPr lang="en-GB" smtClean="0"/>
              <a:t>‹#›</a:t>
            </a:fld>
            <a:endParaRPr lang="en-GB"/>
          </a:p>
        </p:txBody>
      </p:sp>
    </p:spTree>
    <p:extLst>
      <p:ext uri="{BB962C8B-B14F-4D97-AF65-F5344CB8AC3E}">
        <p14:creationId xmlns:p14="http://schemas.microsoft.com/office/powerpoint/2010/main" val="2672391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8308A2-87ED-4D99-B47E-0AEA0D393D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E6CA88-25E6-4E19-B0E9-3E8DF0E3CA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D67D2-ADF8-4966-95D7-2872C69D0301}"/>
              </a:ext>
            </a:extLst>
          </p:cNvPr>
          <p:cNvSpPr>
            <a:spLocks noGrp="1"/>
          </p:cNvSpPr>
          <p:nvPr>
            <p:ph type="dt" sz="half" idx="10"/>
          </p:nvPr>
        </p:nvSpPr>
        <p:spPr/>
        <p:txBody>
          <a:bodyPr/>
          <a:lstStyle/>
          <a:p>
            <a:fld id="{B88FEDB4-2CBF-412B-91C1-0EA912AF10D1}" type="datetimeFigureOut">
              <a:rPr lang="en-GB" smtClean="0"/>
              <a:t>14/03/2023</a:t>
            </a:fld>
            <a:endParaRPr lang="en-GB"/>
          </a:p>
        </p:txBody>
      </p:sp>
      <p:sp>
        <p:nvSpPr>
          <p:cNvPr id="5" name="Footer Placeholder 4">
            <a:extLst>
              <a:ext uri="{FF2B5EF4-FFF2-40B4-BE49-F238E27FC236}">
                <a16:creationId xmlns:a16="http://schemas.microsoft.com/office/drawing/2014/main" id="{D9949C85-8D28-4BF1-AA2A-63AF6F0E60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EA5383-086E-4F65-9A9C-8B21B2F86E1E}"/>
              </a:ext>
            </a:extLst>
          </p:cNvPr>
          <p:cNvSpPr>
            <a:spLocks noGrp="1"/>
          </p:cNvSpPr>
          <p:nvPr>
            <p:ph type="sldNum" sz="quarter" idx="12"/>
          </p:nvPr>
        </p:nvSpPr>
        <p:spPr/>
        <p:txBody>
          <a:bodyPr/>
          <a:lstStyle/>
          <a:p>
            <a:fld id="{EF267A2A-8A76-4304-83D3-C67BA816DF09}" type="slidenum">
              <a:rPr lang="en-GB" smtClean="0"/>
              <a:t>‹#›</a:t>
            </a:fld>
            <a:endParaRPr lang="en-GB"/>
          </a:p>
        </p:txBody>
      </p:sp>
    </p:spTree>
    <p:extLst>
      <p:ext uri="{BB962C8B-B14F-4D97-AF65-F5344CB8AC3E}">
        <p14:creationId xmlns:p14="http://schemas.microsoft.com/office/powerpoint/2010/main" val="2428687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B647-71CA-4A85-A926-0983AEB716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2A5D7C-4629-4322-8A0C-8D9293739D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51DBAD-325A-461D-8274-DD8F7CAF9B8D}"/>
              </a:ext>
            </a:extLst>
          </p:cNvPr>
          <p:cNvSpPr>
            <a:spLocks noGrp="1"/>
          </p:cNvSpPr>
          <p:nvPr>
            <p:ph type="dt" sz="half" idx="10"/>
          </p:nvPr>
        </p:nvSpPr>
        <p:spPr/>
        <p:txBody>
          <a:bodyPr/>
          <a:lstStyle/>
          <a:p>
            <a:fld id="{97669AF7-7BEB-44E4-9852-375E34362B5B}" type="datetime1">
              <a:rPr lang="en-US" smtClean="0"/>
              <a:t>3/14/2023</a:t>
            </a:fld>
            <a:endParaRPr lang="en-US" dirty="0"/>
          </a:p>
        </p:txBody>
      </p:sp>
      <p:sp>
        <p:nvSpPr>
          <p:cNvPr id="5" name="Footer Placeholder 4">
            <a:extLst>
              <a:ext uri="{FF2B5EF4-FFF2-40B4-BE49-F238E27FC236}">
                <a16:creationId xmlns:a16="http://schemas.microsoft.com/office/drawing/2014/main" id="{D8F17E6B-4F3B-40F6-9C99-A45433801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F74396-E5D5-4EBD-85D8-0D45B50C474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980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95602-1824-4F09-8A5B-D2D8585882F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261842-28C8-4B97-8D5B-E97AE39E15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266C10-D937-4F03-AB50-C32C46A995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DF33F3-4CC0-475B-9CF1-DEF64BAA3743}"/>
              </a:ext>
            </a:extLst>
          </p:cNvPr>
          <p:cNvSpPr>
            <a:spLocks noGrp="1"/>
          </p:cNvSpPr>
          <p:nvPr>
            <p:ph type="dt" sz="half" idx="10"/>
          </p:nvPr>
        </p:nvSpPr>
        <p:spPr/>
        <p:txBody>
          <a:bodyPr/>
          <a:lstStyle/>
          <a:p>
            <a:fld id="{BAAAC38D-0552-4C82-B593-E6124DFADBE2}" type="datetime1">
              <a:rPr lang="en-US" smtClean="0"/>
              <a:t>3/14/2023</a:t>
            </a:fld>
            <a:endParaRPr lang="en-US" dirty="0"/>
          </a:p>
        </p:txBody>
      </p:sp>
      <p:sp>
        <p:nvSpPr>
          <p:cNvPr id="6" name="Footer Placeholder 5">
            <a:extLst>
              <a:ext uri="{FF2B5EF4-FFF2-40B4-BE49-F238E27FC236}">
                <a16:creationId xmlns:a16="http://schemas.microsoft.com/office/drawing/2014/main" id="{FB067252-B3FB-412E-8326-A26FC1F529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7C24EF-5800-4D01-B705-66C1A036FAA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4391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E784-AE2A-482E-B26F-2298F6ED88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E69946-9387-4006-B1C0-E83B2F3ED0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C5B255-0760-4E09-AC31-6C939FFAAD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E3E22A-207F-435F-B023-0D3C5099E5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A6CE2C-0D89-43AF-AED2-D850B4ECF9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43DB5D-9B10-4685-BB28-39E50C1DF715}"/>
              </a:ext>
            </a:extLst>
          </p:cNvPr>
          <p:cNvSpPr>
            <a:spLocks noGrp="1"/>
          </p:cNvSpPr>
          <p:nvPr>
            <p:ph type="dt" sz="half" idx="10"/>
          </p:nvPr>
        </p:nvSpPr>
        <p:spPr/>
        <p:txBody>
          <a:bodyPr/>
          <a:lstStyle/>
          <a:p>
            <a:fld id="{D9DF0F1C-5577-4ACB-BB62-DF8F3C494C7E}" type="datetime1">
              <a:rPr lang="en-US" smtClean="0"/>
              <a:t>3/14/2023</a:t>
            </a:fld>
            <a:endParaRPr lang="en-US" dirty="0"/>
          </a:p>
        </p:txBody>
      </p:sp>
      <p:sp>
        <p:nvSpPr>
          <p:cNvPr id="8" name="Footer Placeholder 7">
            <a:extLst>
              <a:ext uri="{FF2B5EF4-FFF2-40B4-BE49-F238E27FC236}">
                <a16:creationId xmlns:a16="http://schemas.microsoft.com/office/drawing/2014/main" id="{B8231641-6396-46E6-B3F7-3D134D5890F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674977-7337-41CB-B017-9100FB8D70E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5238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C1AAE-8095-449E-B593-548116EE37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0913C7A-A751-454F-9959-726C92DCA557}"/>
              </a:ext>
            </a:extLst>
          </p:cNvPr>
          <p:cNvSpPr>
            <a:spLocks noGrp="1"/>
          </p:cNvSpPr>
          <p:nvPr>
            <p:ph type="dt" sz="half" idx="10"/>
          </p:nvPr>
        </p:nvSpPr>
        <p:spPr/>
        <p:txBody>
          <a:bodyPr/>
          <a:lstStyle/>
          <a:p>
            <a:fld id="{1775B394-D9F9-4F0C-B15D-605F45CB9E9F}" type="datetime1">
              <a:rPr lang="en-US" smtClean="0"/>
              <a:t>3/14/2023</a:t>
            </a:fld>
            <a:endParaRPr lang="en-US" dirty="0"/>
          </a:p>
        </p:txBody>
      </p:sp>
      <p:sp>
        <p:nvSpPr>
          <p:cNvPr id="4" name="Footer Placeholder 3">
            <a:extLst>
              <a:ext uri="{FF2B5EF4-FFF2-40B4-BE49-F238E27FC236}">
                <a16:creationId xmlns:a16="http://schemas.microsoft.com/office/drawing/2014/main" id="{C984CE7D-519C-4C2D-AB05-8B5DC4F3341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FAD9B28-086F-425B-9142-7648E36C4F6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5817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BE5959-3047-4EA0-8339-30842FB4FE6B}"/>
              </a:ext>
            </a:extLst>
          </p:cNvPr>
          <p:cNvSpPr>
            <a:spLocks noGrp="1"/>
          </p:cNvSpPr>
          <p:nvPr>
            <p:ph type="dt" sz="half" idx="10"/>
          </p:nvPr>
        </p:nvSpPr>
        <p:spPr/>
        <p:txBody>
          <a:bodyPr/>
          <a:lstStyle/>
          <a:p>
            <a:fld id="{39667345-2558-425A-8533-9BFDBCE15005}" type="datetime1">
              <a:rPr lang="en-US" smtClean="0"/>
              <a:t>3/14/2023</a:t>
            </a:fld>
            <a:endParaRPr lang="en-US" dirty="0"/>
          </a:p>
        </p:txBody>
      </p:sp>
      <p:sp>
        <p:nvSpPr>
          <p:cNvPr id="3" name="Footer Placeholder 2">
            <a:extLst>
              <a:ext uri="{FF2B5EF4-FFF2-40B4-BE49-F238E27FC236}">
                <a16:creationId xmlns:a16="http://schemas.microsoft.com/office/drawing/2014/main" id="{652E63EF-C84F-47CE-A79E-7FCD856A02C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5F4BD0-F6DA-4D64-9895-E1B3CAB4908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619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70992-7C0A-4794-A1CC-3C67B8679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449118-2860-4C77-8607-C562104FC7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97BD17E-E2C6-45D5-8B45-9161D9045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E84187-12E4-43ED-B15B-663FA2F67A6F}"/>
              </a:ext>
            </a:extLst>
          </p:cNvPr>
          <p:cNvSpPr>
            <a:spLocks noGrp="1"/>
          </p:cNvSpPr>
          <p:nvPr>
            <p:ph type="dt" sz="half" idx="10"/>
          </p:nvPr>
        </p:nvSpPr>
        <p:spPr/>
        <p:txBody>
          <a:bodyPr/>
          <a:lstStyle/>
          <a:p>
            <a:fld id="{92BEA474-078D-4E9B-9B14-09A87B19DC46}" type="datetime1">
              <a:rPr lang="en-US" smtClean="0"/>
              <a:t>3/14/2023</a:t>
            </a:fld>
            <a:endParaRPr lang="en-US" dirty="0"/>
          </a:p>
        </p:txBody>
      </p:sp>
      <p:sp>
        <p:nvSpPr>
          <p:cNvPr id="6" name="Footer Placeholder 5">
            <a:extLst>
              <a:ext uri="{FF2B5EF4-FFF2-40B4-BE49-F238E27FC236}">
                <a16:creationId xmlns:a16="http://schemas.microsoft.com/office/drawing/2014/main" id="{3236ACF3-09A5-4C58-BC23-B22CA1DDE5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8FB093-1AB7-44FE-9416-D5451A515154}"/>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1586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3C95A-615D-426B-8E9E-376E7319F9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8815B5-D771-405E-8694-81E577B020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F30F0E-A985-4314-9BBD-1763257E9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74892-4D11-488A-B3BE-0F610545929A}"/>
              </a:ext>
            </a:extLst>
          </p:cNvPr>
          <p:cNvSpPr>
            <a:spLocks noGrp="1"/>
          </p:cNvSpPr>
          <p:nvPr>
            <p:ph type="dt" sz="half" idx="10"/>
          </p:nvPr>
        </p:nvSpPr>
        <p:spPr/>
        <p:txBody>
          <a:bodyPr/>
          <a:lstStyle/>
          <a:p>
            <a:fld id="{4907D986-8816-4272-A432-0437A28A9828}" type="datetime1">
              <a:rPr lang="en-US" smtClean="0"/>
              <a:t>3/14/2023</a:t>
            </a:fld>
            <a:endParaRPr lang="en-US" dirty="0"/>
          </a:p>
        </p:txBody>
      </p:sp>
      <p:sp>
        <p:nvSpPr>
          <p:cNvPr id="6" name="Footer Placeholder 5">
            <a:extLst>
              <a:ext uri="{FF2B5EF4-FFF2-40B4-BE49-F238E27FC236}">
                <a16:creationId xmlns:a16="http://schemas.microsoft.com/office/drawing/2014/main" id="{82E9E9DD-E4CA-46C5-84BC-F9365B3022EE}"/>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FAAFB159-C7AE-4327-8B45-24EC5EAB341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20323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4336C-F133-476C-9F3F-172AE2492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F3EFCE-EF18-49BF-9FD6-2F0A0D87AB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7D0E54-8053-46C8-9402-DF968760BD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3/14/2023</a:t>
            </a:fld>
            <a:endParaRPr lang="en-US" dirty="0"/>
          </a:p>
        </p:txBody>
      </p:sp>
      <p:sp>
        <p:nvSpPr>
          <p:cNvPr id="5" name="Footer Placeholder 4">
            <a:extLst>
              <a:ext uri="{FF2B5EF4-FFF2-40B4-BE49-F238E27FC236}">
                <a16:creationId xmlns:a16="http://schemas.microsoft.com/office/drawing/2014/main" id="{B5D86A12-9878-4103-9800-9652AA51C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65F513A-1A3B-487B-8AAA-23A2601D19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45641007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6CAD5-25F7-4DC8-996E-894E2179D9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0EF046-DCC6-47C0-9A59-C07227295D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E74F5F-D8FE-4665-8611-5EFA866BA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FEDB4-2CBF-412B-91C1-0EA912AF10D1}" type="datetimeFigureOut">
              <a:rPr lang="en-GB" smtClean="0"/>
              <a:t>14/03/2023</a:t>
            </a:fld>
            <a:endParaRPr lang="en-GB"/>
          </a:p>
        </p:txBody>
      </p:sp>
      <p:sp>
        <p:nvSpPr>
          <p:cNvPr id="5" name="Footer Placeholder 4">
            <a:extLst>
              <a:ext uri="{FF2B5EF4-FFF2-40B4-BE49-F238E27FC236}">
                <a16:creationId xmlns:a16="http://schemas.microsoft.com/office/drawing/2014/main" id="{91C8A02F-B239-496D-9E9F-C5DDE891AC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7B62F7C-A45F-45EE-9241-9CC54B922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67A2A-8A76-4304-83D3-C67BA816DF09}" type="slidenum">
              <a:rPr lang="en-GB" smtClean="0"/>
              <a:t>‹#›</a:t>
            </a:fld>
            <a:endParaRPr lang="en-GB"/>
          </a:p>
        </p:txBody>
      </p:sp>
    </p:spTree>
    <p:extLst>
      <p:ext uri="{BB962C8B-B14F-4D97-AF65-F5344CB8AC3E}">
        <p14:creationId xmlns:p14="http://schemas.microsoft.com/office/powerpoint/2010/main" val="34145400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stevesworldofphotos/12552699064"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title"/>
          </p:nvPr>
        </p:nvSpPr>
        <p:spPr/>
        <p:txBody>
          <a:bodyPr anchor="b">
            <a:normAutofit/>
          </a:bodyPr>
          <a:lstStyle/>
          <a:p>
            <a:r>
              <a:rPr lang="en-US" sz="4800" b="1" dirty="0"/>
              <a:t>Extra-curricular activities</a:t>
            </a:r>
          </a:p>
        </p:txBody>
      </p:sp>
      <p:pic>
        <p:nvPicPr>
          <p:cNvPr id="4" name="Picture 3" descr="Logo, company name&#10;&#10;Description automatically generated">
            <a:extLst>
              <a:ext uri="{FF2B5EF4-FFF2-40B4-BE49-F238E27FC236}">
                <a16:creationId xmlns:a16="http://schemas.microsoft.com/office/drawing/2014/main" id="{9AB08B85-3CFD-4C69-8931-24FA95A0BA87}"/>
              </a:ext>
            </a:extLst>
          </p:cNvPr>
          <p:cNvPicPr>
            <a:picLocks noChangeAspect="1"/>
          </p:cNvPicPr>
          <p:nvPr/>
        </p:nvPicPr>
        <p:blipFill>
          <a:blip r:embed="rId2"/>
          <a:stretch>
            <a:fillRect/>
          </a:stretch>
        </p:blipFill>
        <p:spPr>
          <a:xfrm>
            <a:off x="8050345" y="1105137"/>
            <a:ext cx="2575016" cy="1222669"/>
          </a:xfrm>
          <a:prstGeom prst="rect">
            <a:avLst/>
          </a:prstGeom>
          <a:noFill/>
        </p:spPr>
      </p:pic>
      <p:pic>
        <p:nvPicPr>
          <p:cNvPr id="7" name="Picture 6">
            <a:extLst>
              <a:ext uri="{FF2B5EF4-FFF2-40B4-BE49-F238E27FC236}">
                <a16:creationId xmlns:a16="http://schemas.microsoft.com/office/drawing/2014/main" id="{80724A11-98A9-4087-9AB4-3CD4CB255738}"/>
              </a:ext>
            </a:extLst>
          </p:cNvPr>
          <p:cNvPicPr>
            <a:picLocks noChangeAspect="1"/>
          </p:cNvPicPr>
          <p:nvPr/>
        </p:nvPicPr>
        <p:blipFill>
          <a:blip r:embed="rId3"/>
          <a:stretch>
            <a:fillRect/>
          </a:stretch>
        </p:blipFill>
        <p:spPr>
          <a:xfrm>
            <a:off x="40821" y="3342566"/>
            <a:ext cx="12110357" cy="2526527"/>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B36CC46-7D39-42B5-9DF6-97D1387188FA}"/>
              </a:ext>
            </a:extLst>
          </p:cNvPr>
          <p:cNvSpPr txBox="1"/>
          <p:nvPr/>
        </p:nvSpPr>
        <p:spPr>
          <a:xfrm>
            <a:off x="838200" y="556995"/>
            <a:ext cx="10515600" cy="113369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2900" b="0" i="0" u="sng" strike="noStrike" kern="1200" cap="none" spc="0" normalizeH="0" baseline="0" noProof="0">
                <a:ln>
                  <a:noFill/>
                </a:ln>
                <a:solidFill>
                  <a:schemeClr val="tx1"/>
                </a:solidFill>
                <a:effectLst/>
                <a:uLnTx/>
                <a:uFillTx/>
                <a:latin typeface="+mj-lt"/>
                <a:ea typeface="+mj-ea"/>
                <a:cs typeface="+mj-cs"/>
              </a:rPr>
              <a:t>SCIENCE CLUB for year 7 </a:t>
            </a:r>
          </a:p>
          <a:p>
            <a:pPr marL="0" marR="0" lvl="0" indent="0" fontAlgn="auto">
              <a:lnSpc>
                <a:spcPct val="90000"/>
              </a:lnSpc>
              <a:spcBef>
                <a:spcPct val="0"/>
              </a:spcBef>
              <a:spcAft>
                <a:spcPts val="600"/>
              </a:spcAft>
              <a:buClrTx/>
              <a:buSzTx/>
              <a:tabLst/>
              <a:defRPr/>
            </a:pPr>
            <a:r>
              <a:rPr kumimoji="0" lang="en-US" sz="2900" b="0" i="0" u="none" strike="noStrike" kern="1200" cap="none" spc="0" normalizeH="0" baseline="0" noProof="0">
                <a:ln>
                  <a:noFill/>
                </a:ln>
                <a:solidFill>
                  <a:schemeClr val="tx1"/>
                </a:solidFill>
                <a:effectLst/>
                <a:uLnTx/>
                <a:uFillTx/>
                <a:latin typeface="+mj-lt"/>
                <a:ea typeface="+mj-ea"/>
                <a:cs typeface="+mj-cs"/>
              </a:rPr>
              <a:t>Wednesdays between 2:55 and 3:55pm in room K108 with Miss Kay</a:t>
            </a:r>
          </a:p>
        </p:txBody>
      </p:sp>
      <p:graphicFrame>
        <p:nvGraphicFramePr>
          <p:cNvPr id="18" name="Text Placeholder 5">
            <a:extLst>
              <a:ext uri="{FF2B5EF4-FFF2-40B4-BE49-F238E27FC236}">
                <a16:creationId xmlns:a16="http://schemas.microsoft.com/office/drawing/2014/main" id="{62351812-3C41-4EDB-B31A-13819298D0A9}"/>
              </a:ext>
            </a:extLst>
          </p:cNvPr>
          <p:cNvGraphicFramePr/>
          <p:nvPr>
            <p:extLst>
              <p:ext uri="{D42A27DB-BD31-4B8C-83A1-F6EECF244321}">
                <p14:modId xmlns:p14="http://schemas.microsoft.com/office/powerpoint/2010/main" val="3199676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70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tretch>
            <a:fillRect/>
          </a:stretch>
        </p:blipFill>
        <p:spPr>
          <a:xfrm>
            <a:off x="1524000" y="1143000"/>
            <a:ext cx="9144000" cy="4876800"/>
          </a:xfrm>
          <a:prstGeom prst="rect">
            <a:avLst/>
          </a:prstGeom>
        </p:spPr>
      </p:pic>
      <p:sp>
        <p:nvSpPr>
          <p:cNvPr id="7" name="TextBox 6"/>
          <p:cNvSpPr txBox="1"/>
          <p:nvPr/>
        </p:nvSpPr>
        <p:spPr>
          <a:xfrm>
            <a:off x="1524000" y="4876801"/>
            <a:ext cx="9144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Berlin Sans FB Demi" pitchFamily="34" charset="0"/>
                <a:ea typeface="+mn-ea"/>
                <a:cs typeface="+mn-cs"/>
              </a:rPr>
              <a:t>Fantasy, Fun, Peril and Goblins!</a:t>
            </a:r>
          </a:p>
        </p:txBody>
      </p:sp>
      <p:pic>
        <p:nvPicPr>
          <p:cNvPr id="3074" name="Picture 2" descr="Image by FlamingText.com"/>
          <p:cNvPicPr>
            <a:picLocks noChangeAspect="1" noChangeArrowheads="1"/>
          </p:cNvPicPr>
          <p:nvPr/>
        </p:nvPicPr>
        <p:blipFill>
          <a:blip r:embed="rId3"/>
          <a:srcRect b="19424"/>
          <a:stretch>
            <a:fillRect/>
          </a:stretch>
        </p:blipFill>
        <p:spPr bwMode="auto">
          <a:xfrm>
            <a:off x="2667000" y="0"/>
            <a:ext cx="7219950" cy="1066800"/>
          </a:xfrm>
          <a:prstGeom prst="rect">
            <a:avLst/>
          </a:prstGeom>
          <a:noFill/>
        </p:spPr>
      </p:pic>
      <p:pic>
        <p:nvPicPr>
          <p:cNvPr id="1026" name="Picture 2">
            <a:extLst>
              <a:ext uri="{FF2B5EF4-FFF2-40B4-BE49-F238E27FC236}">
                <a16:creationId xmlns:a16="http://schemas.microsoft.com/office/drawing/2014/main" id="{E79DC402-8AF7-4EA0-92BE-2DF8D259A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6096000"/>
            <a:ext cx="3174176" cy="630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97049F0D-7B35-4CD4-9A3A-241BC709DE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1124" y="6102098"/>
            <a:ext cx="3867150" cy="6883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Duke of Edinburgh&amp;#39;s Award - Wikipedia">
            <a:extLst>
              <a:ext uri="{FF2B5EF4-FFF2-40B4-BE49-F238E27FC236}">
                <a16:creationId xmlns:a16="http://schemas.microsoft.com/office/drawing/2014/main" id="{F27DC4DC-8786-46C3-A32B-2682DD1566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8687" y="5137448"/>
            <a:ext cx="1006831" cy="16008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1E70406-536C-483F-8617-71CF2F438706}"/>
              </a:ext>
            </a:extLst>
          </p:cNvPr>
          <p:cNvSpPr/>
          <p:nvPr/>
        </p:nvSpPr>
        <p:spPr>
          <a:xfrm>
            <a:off x="0" y="1375023"/>
            <a:ext cx="3402179" cy="3416320"/>
          </a:xfrm>
          <a:prstGeom prst="rect">
            <a:avLst/>
          </a:prstGeom>
          <a:solidFill>
            <a:schemeClr val="accent1">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pperplate Gothic Bold" pitchFamily="34" charset="0"/>
                <a:ea typeface="Batang" pitchFamily="18" charset="-127"/>
                <a:cs typeface="+mn-cs"/>
              </a:rPr>
              <a:t>A fantasy board game club.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pperplate Gothic Bold" pitchFamily="34" charset="0"/>
                <a:ea typeface="Batang" pitchFamily="18" charset="-127"/>
                <a:cs typeface="+mn-cs"/>
              </a:rPr>
              <a:t>We play games such 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pperplate Gothic Bold" pitchFamily="34" charset="0"/>
                <a:ea typeface="Batang" pitchFamily="18" charset="-127"/>
                <a:cs typeface="+mn-cs"/>
              </a:rPr>
              <a:t>Magic: The Gathering.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pperplate Gothic Bold" pitchFamily="34" charset="0"/>
                <a:ea typeface="Batang" pitchFamily="18" charset="-127"/>
                <a:cs typeface="+mn-cs"/>
              </a:rPr>
              <a:t>Warhammer Fantasy Role-play.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opperplate Gothic Bold" pitchFamily="34" charset="0"/>
                <a:ea typeface="Batang" pitchFamily="18" charset="-127"/>
                <a:cs typeface="+mn-cs"/>
              </a:rPr>
              <a:t>Catan</a:t>
            </a:r>
            <a:r>
              <a:rPr kumimoji="0" lang="en-GB" sz="1800" b="0" i="0" u="none" strike="noStrike" kern="1200" cap="none" spc="0" normalizeH="0" baseline="0" noProof="0" dirty="0">
                <a:ln>
                  <a:noFill/>
                </a:ln>
                <a:solidFill>
                  <a:prstClr val="black"/>
                </a:solidFill>
                <a:effectLst/>
                <a:uLnTx/>
                <a:uFillTx/>
                <a:latin typeface="Copperplate Gothic Bold" pitchFamily="34" charset="0"/>
                <a:ea typeface="Batang" pitchFamily="18" charset="-127"/>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pperplate Gothic Bold" pitchFamily="34" charset="0"/>
                <a:ea typeface="Batang" pitchFamily="18" charset="-127"/>
                <a:cs typeface="+mn-cs"/>
              </a:rPr>
              <a:t>Games Workshop.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pperplate Gothic Bold" pitchFamily="34" charset="0"/>
                <a:ea typeface="Batang" pitchFamily="18" charset="-127"/>
                <a:cs typeface="+mn-cs"/>
              </a:rPr>
              <a:t>D&amp;D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pperplate Gothic Bold" pitchFamily="34" charset="0"/>
                <a:ea typeface="Batang" pitchFamily="18" charset="-127"/>
                <a:cs typeface="+mn-cs"/>
              </a:rPr>
              <a:t>Mystic wood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opperplate Gothic Bold" pitchFamily="34" charset="0"/>
                <a:ea typeface="Batang" pitchFamily="18" charset="-127"/>
                <a:cs typeface="+mn-cs"/>
              </a:rPr>
              <a:t>Heroquest</a:t>
            </a:r>
            <a:endParaRPr kumimoji="0" lang="en-GB" sz="1800" b="0" i="0" u="none" strike="noStrike" kern="1200" cap="none" spc="0" normalizeH="0" baseline="0" noProof="0" dirty="0">
              <a:ln>
                <a:noFill/>
              </a:ln>
              <a:solidFill>
                <a:prstClr val="black"/>
              </a:solidFill>
              <a:effectLst/>
              <a:uLnTx/>
              <a:uFillTx/>
              <a:latin typeface="Copperplate Gothic Bold" pitchFamily="34" charset="0"/>
              <a:ea typeface="Batang" pitchFamily="18" charset="-127"/>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opperplate Gothic Bold" pitchFamily="34" charset="0"/>
                <a:ea typeface="Batang" pitchFamily="18" charset="-127"/>
                <a:cs typeface="+mn-cs"/>
              </a:rPr>
              <a:t>e.t.c</a:t>
            </a:r>
            <a:r>
              <a:rPr kumimoji="0" lang="en-GB" sz="1800" b="0" i="0" u="none" strike="noStrike" kern="1200" cap="none" spc="0" normalizeH="0" baseline="0" noProof="0" dirty="0">
                <a:ln>
                  <a:noFill/>
                </a:ln>
                <a:solidFill>
                  <a:prstClr val="black"/>
                </a:solidFill>
                <a:effectLst/>
                <a:uLnTx/>
                <a:uFillTx/>
                <a:latin typeface="Copperplate Gothic Bold" pitchFamily="34" charset="0"/>
                <a:ea typeface="Batang" pitchFamily="18" charset="-127"/>
                <a:cs typeface="+mn-cs"/>
              </a:rPr>
              <a:t>.</a:t>
            </a:r>
          </a:p>
        </p:txBody>
      </p:sp>
      <p:pic>
        <p:nvPicPr>
          <p:cNvPr id="10" name="Picture 2" descr="https://attachment.outlook.office.net/owa/moonbuggyboy@hotmail.com/service.svc/s/GetAttachmentThumbnail?id=AQMkADAwATY0MDABLTg4ADYyLWUxMmMtMDACLTAwCgBGAAADFIhDNwLHckiyPauglIhxqgcALTJ0xHO2EUyVQasiuC0SFQAAAgEMAAAALTJ0xHO2EUyVQasiuC0SFQAAAIr8Y6wAAAABEgAQAEnBICp%2Bx0RNqYJJOfnc2u4%3D&amp;thumbnailType=2&amp;X-OWA-CANARY=-EB4EyyAUEm8P9CZgCpEzbBb-ofdj9MYJhnTae7hjtHbmtDRheYPUuzPB9ITcXBoFDQ4se7x07Y.&amp;token=c735990e-96b2-4ddf-86ec-3dcde4001e1f&amp;owa=outlook.live.com&amp;isc=1">
            <a:extLst>
              <a:ext uri="{FF2B5EF4-FFF2-40B4-BE49-F238E27FC236}">
                <a16:creationId xmlns:a16="http://schemas.microsoft.com/office/drawing/2014/main" id="{A4F6206E-8EB3-4F13-A139-7EF10A097CFD}"/>
              </a:ext>
            </a:extLst>
          </p:cNvPr>
          <p:cNvPicPr>
            <a:picLocks noChangeAspect="1" noChangeArrowheads="1"/>
          </p:cNvPicPr>
          <p:nvPr/>
        </p:nvPicPr>
        <p:blipFill>
          <a:blip r:embed="rId7"/>
          <a:srcRect t="17460" r="14286"/>
          <a:stretch>
            <a:fillRect/>
          </a:stretch>
        </p:blipFill>
        <p:spPr bwMode="auto">
          <a:xfrm>
            <a:off x="8933457" y="1375023"/>
            <a:ext cx="3194647" cy="2307245"/>
          </a:xfrm>
          <a:prstGeom prst="rect">
            <a:avLst/>
          </a:prstGeom>
          <a:noFill/>
        </p:spPr>
      </p:pic>
      <p:sp>
        <p:nvSpPr>
          <p:cNvPr id="11" name="Rectangle 10">
            <a:extLst>
              <a:ext uri="{FF2B5EF4-FFF2-40B4-BE49-F238E27FC236}">
                <a16:creationId xmlns:a16="http://schemas.microsoft.com/office/drawing/2014/main" id="{A1B375F3-3797-4611-BF18-E8686B56E507}"/>
              </a:ext>
            </a:extLst>
          </p:cNvPr>
          <p:cNvSpPr/>
          <p:nvPr/>
        </p:nvSpPr>
        <p:spPr>
          <a:xfrm>
            <a:off x="8933457" y="3682268"/>
            <a:ext cx="3194647" cy="1200329"/>
          </a:xfrm>
          <a:prstGeom prst="rect">
            <a:avLst/>
          </a:prstGeom>
          <a:solidFill>
            <a:schemeClr val="accent1">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pperplate Gothic Bold" pitchFamily="34" charset="0"/>
                <a:ea typeface="Batang" pitchFamily="18" charset="-127"/>
                <a:cs typeface="+mn-cs"/>
              </a:rPr>
              <a:t>If you are interested, please speak to Mr Birch.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pperplate Gothic Bold" pitchFamily="34" charset="0"/>
                <a:ea typeface="Batang" pitchFamily="18" charset="-127"/>
                <a:cs typeface="+mn-cs"/>
              </a:rPr>
              <a:t>Spaces are limited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0"/>
            <a:ext cx="10738757" cy="1102180"/>
          </a:xfrm>
        </p:spPr>
        <p:style>
          <a:lnRef idx="2">
            <a:schemeClr val="dk1"/>
          </a:lnRef>
          <a:fillRef idx="1">
            <a:schemeClr val="lt1"/>
          </a:fillRef>
          <a:effectRef idx="0">
            <a:schemeClr val="dk1"/>
          </a:effectRef>
          <a:fontRef idx="minor">
            <a:schemeClr val="dk1"/>
          </a:fontRef>
        </p:style>
        <p:txBody>
          <a:bodyPr>
            <a:normAutofit/>
          </a:bodyPr>
          <a:lstStyle/>
          <a:p>
            <a:pPr algn="ctr"/>
            <a:r>
              <a:rPr lang="en-GB" dirty="0">
                <a:cs typeface="Calibri"/>
              </a:rPr>
              <a:t>Drama Club – All years welcome!</a:t>
            </a:r>
            <a:endParaRPr lang="en-US" dirty="0"/>
          </a:p>
        </p:txBody>
      </p:sp>
      <p:sp>
        <p:nvSpPr>
          <p:cNvPr id="5" name="TextBox 4">
            <a:extLst>
              <a:ext uri="{FF2B5EF4-FFF2-40B4-BE49-F238E27FC236}">
                <a16:creationId xmlns:a16="http://schemas.microsoft.com/office/drawing/2014/main" id="{70BDCFCE-8BC4-40EB-8033-A39223F34D54}"/>
              </a:ext>
            </a:extLst>
          </p:cNvPr>
          <p:cNvSpPr txBox="1"/>
          <p:nvPr/>
        </p:nvSpPr>
        <p:spPr>
          <a:xfrm>
            <a:off x="838199" y="1204876"/>
            <a:ext cx="10738756" cy="646331"/>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Wednesday between 14:55pm to 16:00pm </a:t>
            </a: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P114</a:t>
            </a:r>
          </a:p>
        </p:txBody>
      </p:sp>
      <p:sp>
        <p:nvSpPr>
          <p:cNvPr id="11" name="Content Placeholder 2">
            <a:extLst>
              <a:ext uri="{FF2B5EF4-FFF2-40B4-BE49-F238E27FC236}">
                <a16:creationId xmlns:a16="http://schemas.microsoft.com/office/drawing/2014/main" id="{426809E1-4E56-4F25-8E0E-C5633507BC39}"/>
              </a:ext>
            </a:extLst>
          </p:cNvPr>
          <p:cNvSpPr txBox="1">
            <a:spLocks/>
          </p:cNvSpPr>
          <p:nvPr/>
        </p:nvSpPr>
        <p:spPr>
          <a:xfrm>
            <a:off x="833888" y="2055302"/>
            <a:ext cx="10738756" cy="438739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a:ln>
                <a:noFill/>
              </a:ln>
              <a:solidFill>
                <a:prstClr val="black"/>
              </a:solidFill>
              <a:effectLst/>
              <a:uLnTx/>
              <a:uFillTx/>
              <a:latin typeface="Arial"/>
              <a:ea typeface="+mn-ea"/>
              <a:cs typeface="Aparajita"/>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Calibri"/>
              </a:rPr>
              <a:t>Everyone welcome!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Calibri"/>
              </a:rPr>
              <a:t>Join us as we explore Drama and Theatre through a variety of methods, including games and script work. Build confidence and communication skills in a safe environment.</a:t>
            </a:r>
          </a:p>
        </p:txBody>
      </p:sp>
    </p:spTree>
    <p:extLst>
      <p:ext uri="{BB962C8B-B14F-4D97-AF65-F5344CB8AC3E}">
        <p14:creationId xmlns:p14="http://schemas.microsoft.com/office/powerpoint/2010/main" val="322165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15A2-7B69-462E-A3DE-1A22721A547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F082E0B-2EEB-48DB-85FD-00043AC5B8FA}"/>
              </a:ext>
            </a:extLst>
          </p:cNvPr>
          <p:cNvSpPr>
            <a:spLocks noGrp="1"/>
          </p:cNvSpPr>
          <p:nvPr>
            <p:ph idx="1"/>
          </p:nvPr>
        </p:nvSpPr>
        <p:spPr/>
        <p:txBody>
          <a:bodyPr/>
          <a:lstStyle/>
          <a:p>
            <a:endParaRPr lang="en-GB"/>
          </a:p>
        </p:txBody>
      </p:sp>
      <p:pic>
        <p:nvPicPr>
          <p:cNvPr id="3074" name="Picture 2">
            <a:extLst>
              <a:ext uri="{FF2B5EF4-FFF2-40B4-BE49-F238E27FC236}">
                <a16:creationId xmlns:a16="http://schemas.microsoft.com/office/drawing/2014/main" id="{20C1F907-3AE4-41FA-BD55-C98BE585F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47" y="423407"/>
            <a:ext cx="10686553" cy="6011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69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ow to join a knitting club | The Knitting Network">
            <a:extLst>
              <a:ext uri="{FF2B5EF4-FFF2-40B4-BE49-F238E27FC236}">
                <a16:creationId xmlns:a16="http://schemas.microsoft.com/office/drawing/2014/main" id="{0EF2541F-ECE2-4E7E-AC8C-844CC3333B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001" r="-2" b="20612"/>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Knitting tutorials for kids on Yarn Shop Day! | Blog | Let's Knit Magazine">
            <a:extLst>
              <a:ext uri="{FF2B5EF4-FFF2-40B4-BE49-F238E27FC236}">
                <a16:creationId xmlns:a16="http://schemas.microsoft.com/office/drawing/2014/main" id="{FE2EA57C-7694-4600-8BCD-82DF712A64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29" r="-2" b="19479"/>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35" name="Freeform: Shape 103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7" name="Freeform: Shape 103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16FF84F-04D9-4455-AA7A-3AC7459BBD88}"/>
              </a:ext>
            </a:extLst>
          </p:cNvPr>
          <p:cNvSpPr txBox="1"/>
          <p:nvPr/>
        </p:nvSpPr>
        <p:spPr>
          <a:xfrm>
            <a:off x="448056" y="859536"/>
            <a:ext cx="4832802" cy="124358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400" b="1" i="1" u="none" strike="noStrike" kern="1200" cap="none" spc="0" normalizeH="0" baseline="0" noProof="0">
                <a:ln>
                  <a:noFill/>
                </a:ln>
                <a:solidFill>
                  <a:prstClr val="black"/>
                </a:solidFill>
                <a:effectLst/>
                <a:uLnTx/>
                <a:uFillTx/>
                <a:latin typeface="Calibri Light" panose="020F0302020204030204"/>
                <a:ea typeface="+mn-ea"/>
                <a:cs typeface="+mn-cs"/>
              </a:rPr>
              <a:t>‘Lean to Knit’ Club</a:t>
            </a:r>
          </a:p>
        </p:txBody>
      </p:sp>
      <p:sp>
        <p:nvSpPr>
          <p:cNvPr id="1039" name="Rectangle 103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1" name="Rectangle 104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3" name="Rectangle 104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204D3C3-ACAA-4D7A-A9B5-9467D004D82A}"/>
              </a:ext>
            </a:extLst>
          </p:cNvPr>
          <p:cNvSpPr txBox="1"/>
          <p:nvPr/>
        </p:nvSpPr>
        <p:spPr>
          <a:xfrm>
            <a:off x="448056" y="2512611"/>
            <a:ext cx="4832803" cy="3664351"/>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Always wanted to knit your own woolly hat (for example)?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Keen on just learning a new skill or to find a relaxing activity which you can do while chatting with friends?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Thursday Lunch time (From 13:10 to 13:55)</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M001</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Everyone is welcome.</a:t>
            </a:r>
          </a:p>
        </p:txBody>
      </p:sp>
    </p:spTree>
    <p:extLst>
      <p:ext uri="{BB962C8B-B14F-4D97-AF65-F5344CB8AC3E}">
        <p14:creationId xmlns:p14="http://schemas.microsoft.com/office/powerpoint/2010/main" val="302714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365126"/>
            <a:ext cx="10738757" cy="737054"/>
          </a:xfrm>
        </p:spPr>
        <p:style>
          <a:lnRef idx="2">
            <a:schemeClr val="dk1"/>
          </a:lnRef>
          <a:fillRef idx="1">
            <a:schemeClr val="lt1"/>
          </a:fillRef>
          <a:effectRef idx="0">
            <a:schemeClr val="dk1"/>
          </a:effectRef>
          <a:fontRef idx="minor">
            <a:schemeClr val="dk1"/>
          </a:fontRef>
        </p:style>
        <p:txBody>
          <a:bodyPr/>
          <a:lstStyle/>
          <a:p>
            <a:r>
              <a:rPr lang="en-GB" dirty="0">
                <a:cs typeface="Calibri"/>
              </a:rPr>
              <a:t>Pottery Throwdown -  Year 9</a:t>
            </a:r>
          </a:p>
        </p:txBody>
      </p:sp>
      <p:sp>
        <p:nvSpPr>
          <p:cNvPr id="3" name="Content Placeholder 2">
            <a:extLst>
              <a:ext uri="{FF2B5EF4-FFF2-40B4-BE49-F238E27FC236}">
                <a16:creationId xmlns:a16="http://schemas.microsoft.com/office/drawing/2014/main" id="{64687171-E06F-4408-8AB2-7C1836C9BFAD}"/>
              </a:ext>
            </a:extLst>
          </p:cNvPr>
          <p:cNvSpPr>
            <a:spLocks noGrp="1"/>
          </p:cNvSpPr>
          <p:nvPr>
            <p:ph idx="1"/>
          </p:nvPr>
        </p:nvSpPr>
        <p:spPr>
          <a:xfrm>
            <a:off x="838199" y="1882774"/>
            <a:ext cx="6896101" cy="4462522"/>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pPr marL="0" indent="0">
              <a:buNone/>
            </a:pPr>
            <a:r>
              <a:rPr lang="en-GB" dirty="0">
                <a:latin typeface="Calibri"/>
                <a:cs typeface="Aparajita"/>
              </a:rPr>
              <a:t>Come along to P205 and  learn how to throw a pot on the potter's wheel </a:t>
            </a:r>
            <a:endParaRPr lang="en-GB" dirty="0">
              <a:latin typeface="Calibri"/>
              <a:cs typeface="Aparajita" panose="02020603050405020304" pitchFamily="18" charset="0"/>
            </a:endParaRPr>
          </a:p>
          <a:p>
            <a:pPr marL="0" indent="0">
              <a:buNone/>
            </a:pPr>
            <a:r>
              <a:rPr lang="en-GB" dirty="0">
                <a:latin typeface="Calibri"/>
                <a:cs typeface="Aparajita"/>
              </a:rPr>
              <a:t>This will develop your handling skills with clay as well as developing your confidence using this material.</a:t>
            </a:r>
          </a:p>
          <a:p>
            <a:pPr marL="0" indent="0">
              <a:buNone/>
            </a:pPr>
            <a:r>
              <a:rPr lang="en-GB" dirty="0">
                <a:latin typeface="Calibri"/>
                <a:cs typeface="Aparajita"/>
              </a:rPr>
              <a:t>It will also be lots of fun !!</a:t>
            </a:r>
            <a:endParaRPr lang="en-GB" dirty="0">
              <a:latin typeface="Calibri"/>
              <a:cs typeface="Calibri"/>
            </a:endParaRPr>
          </a:p>
          <a:p>
            <a:pPr marL="0" indent="0">
              <a:buNone/>
            </a:pPr>
            <a:r>
              <a:rPr lang="en-GB" dirty="0">
                <a:cs typeface="Calibri"/>
              </a:rPr>
              <a:t>Limited Spaces available</a:t>
            </a:r>
          </a:p>
        </p:txBody>
      </p:sp>
      <p:sp>
        <p:nvSpPr>
          <p:cNvPr id="5" name="TextBox 4">
            <a:extLst>
              <a:ext uri="{FF2B5EF4-FFF2-40B4-BE49-F238E27FC236}">
                <a16:creationId xmlns:a16="http://schemas.microsoft.com/office/drawing/2014/main" id="{70BDCFCE-8BC4-40EB-8033-A39223F34D54}"/>
              </a:ext>
            </a:extLst>
          </p:cNvPr>
          <p:cNvSpPr txBox="1"/>
          <p:nvPr/>
        </p:nvSpPr>
        <p:spPr>
          <a:xfrm>
            <a:off x="838199" y="1204876"/>
            <a:ext cx="10738756"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800" dirty="0"/>
              <a:t>Thursday between 2.55pm to 3.55pm in P205 with Mrs Loosemore</a:t>
            </a:r>
          </a:p>
        </p:txBody>
      </p:sp>
      <p:pic>
        <p:nvPicPr>
          <p:cNvPr id="8" name="Picture 8">
            <a:extLst>
              <a:ext uri="{FF2B5EF4-FFF2-40B4-BE49-F238E27FC236}">
                <a16:creationId xmlns:a16="http://schemas.microsoft.com/office/drawing/2014/main" id="{20B744EB-540B-427A-A167-0F9CF06C84B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12428" y="3877168"/>
            <a:ext cx="3569593" cy="2398508"/>
          </a:xfrm>
          <a:prstGeom prst="rect">
            <a:avLst/>
          </a:prstGeom>
        </p:spPr>
      </p:pic>
    </p:spTree>
    <p:extLst>
      <p:ext uri="{BB962C8B-B14F-4D97-AF65-F5344CB8AC3E}">
        <p14:creationId xmlns:p14="http://schemas.microsoft.com/office/powerpoint/2010/main" val="3329389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365126"/>
            <a:ext cx="10738757" cy="737054"/>
          </a:xfrm>
        </p:spPr>
        <p:style>
          <a:lnRef idx="2">
            <a:schemeClr val="dk1"/>
          </a:lnRef>
          <a:fillRef idx="1">
            <a:schemeClr val="lt1"/>
          </a:fillRef>
          <a:effectRef idx="0">
            <a:schemeClr val="dk1"/>
          </a:effectRef>
          <a:fontRef idx="minor">
            <a:schemeClr val="dk1"/>
          </a:fontRef>
        </p:style>
        <p:txBody>
          <a:bodyPr/>
          <a:lstStyle/>
          <a:p>
            <a:r>
              <a:rPr lang="en-GB" dirty="0">
                <a:cs typeface="Calibri"/>
              </a:rPr>
              <a:t>Music Club KS3</a:t>
            </a:r>
          </a:p>
        </p:txBody>
      </p:sp>
      <p:sp>
        <p:nvSpPr>
          <p:cNvPr id="3" name="Content Placeholder 2">
            <a:extLst>
              <a:ext uri="{FF2B5EF4-FFF2-40B4-BE49-F238E27FC236}">
                <a16:creationId xmlns:a16="http://schemas.microsoft.com/office/drawing/2014/main" id="{64687171-E06F-4408-8AB2-7C1836C9BFAD}"/>
              </a:ext>
            </a:extLst>
          </p:cNvPr>
          <p:cNvSpPr>
            <a:spLocks noGrp="1"/>
          </p:cNvSpPr>
          <p:nvPr>
            <p:ph idx="1"/>
          </p:nvPr>
        </p:nvSpPr>
        <p:spPr>
          <a:xfrm>
            <a:off x="838199" y="1882774"/>
            <a:ext cx="7148236" cy="4462522"/>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pPr marL="0" indent="0">
              <a:buNone/>
            </a:pPr>
            <a:r>
              <a:rPr lang="en-GB" dirty="0">
                <a:latin typeface="Calibri"/>
                <a:cs typeface="Aparajita"/>
              </a:rPr>
              <a:t>Come along to P112 and  develop your musical skills on vocals, keyboards, guitars and percussion instruments as well as your own instruments.</a:t>
            </a:r>
            <a:endParaRPr lang="en-GB" dirty="0">
              <a:latin typeface="Calibri"/>
              <a:cs typeface="Aparajita" panose="02020603050405020304" pitchFamily="18" charset="0"/>
            </a:endParaRPr>
          </a:p>
          <a:p>
            <a:pPr marL="0" indent="0">
              <a:buNone/>
            </a:pPr>
            <a:r>
              <a:rPr lang="en-GB" dirty="0">
                <a:latin typeface="Calibri"/>
                <a:cs typeface="Aparajita"/>
              </a:rPr>
              <a:t>You will also have the opportunity to develop your Musical Technology skills on GarageBand and </a:t>
            </a:r>
            <a:r>
              <a:rPr lang="en-GB" dirty="0" err="1">
                <a:latin typeface="Calibri"/>
                <a:cs typeface="Aparajita"/>
              </a:rPr>
              <a:t>Bandlab</a:t>
            </a:r>
            <a:r>
              <a:rPr lang="en-GB" dirty="0">
                <a:latin typeface="Calibri"/>
                <a:cs typeface="Aparajita"/>
              </a:rPr>
              <a:t> and learn how to record your first album.</a:t>
            </a:r>
          </a:p>
          <a:p>
            <a:pPr marL="0" indent="0">
              <a:buNone/>
            </a:pPr>
            <a:r>
              <a:rPr lang="en-GB" dirty="0">
                <a:cs typeface="Calibri"/>
              </a:rPr>
              <a:t>Limited Spaces available!!</a:t>
            </a:r>
            <a:endParaRPr lang="en-GB" dirty="0">
              <a:cs typeface="Aparajita"/>
            </a:endParaRPr>
          </a:p>
        </p:txBody>
      </p:sp>
      <p:sp>
        <p:nvSpPr>
          <p:cNvPr id="5" name="TextBox 4">
            <a:extLst>
              <a:ext uri="{FF2B5EF4-FFF2-40B4-BE49-F238E27FC236}">
                <a16:creationId xmlns:a16="http://schemas.microsoft.com/office/drawing/2014/main" id="{70BDCFCE-8BC4-40EB-8033-A39223F34D54}"/>
              </a:ext>
            </a:extLst>
          </p:cNvPr>
          <p:cNvSpPr txBox="1"/>
          <p:nvPr/>
        </p:nvSpPr>
        <p:spPr>
          <a:xfrm>
            <a:off x="838199" y="1204876"/>
            <a:ext cx="10738756"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800"/>
              <a:t>Thursday between 2.55pm to 3.55pm in P112 with Mr Winfield</a:t>
            </a:r>
          </a:p>
        </p:txBody>
      </p:sp>
      <p:pic>
        <p:nvPicPr>
          <p:cNvPr id="7" name="Picture 8" descr="A picture containing music, piano&#10;&#10;Description automatically generated">
            <a:extLst>
              <a:ext uri="{FF2B5EF4-FFF2-40B4-BE49-F238E27FC236}">
                <a16:creationId xmlns:a16="http://schemas.microsoft.com/office/drawing/2014/main" id="{D739144B-73C8-4F3B-B912-23F4C1B13898}"/>
              </a:ext>
            </a:extLst>
          </p:cNvPr>
          <p:cNvPicPr>
            <a:picLocks noChangeAspect="1"/>
          </p:cNvPicPr>
          <p:nvPr/>
        </p:nvPicPr>
        <p:blipFill>
          <a:blip r:embed="rId2"/>
          <a:stretch>
            <a:fillRect/>
          </a:stretch>
        </p:blipFill>
        <p:spPr>
          <a:xfrm>
            <a:off x="8365067" y="1819845"/>
            <a:ext cx="3060700" cy="1969477"/>
          </a:xfrm>
          <a:prstGeom prst="rect">
            <a:avLst/>
          </a:prstGeom>
        </p:spPr>
      </p:pic>
      <p:pic>
        <p:nvPicPr>
          <p:cNvPr id="11" name="Picture 11">
            <a:extLst>
              <a:ext uri="{FF2B5EF4-FFF2-40B4-BE49-F238E27FC236}">
                <a16:creationId xmlns:a16="http://schemas.microsoft.com/office/drawing/2014/main" id="{42AC9CB2-F0D0-4EE9-A2A7-F2BBE7648243}"/>
              </a:ext>
            </a:extLst>
          </p:cNvPr>
          <p:cNvPicPr>
            <a:picLocks noChangeAspect="1"/>
          </p:cNvPicPr>
          <p:nvPr/>
        </p:nvPicPr>
        <p:blipFill>
          <a:blip r:embed="rId3"/>
          <a:stretch>
            <a:fillRect/>
          </a:stretch>
        </p:blipFill>
        <p:spPr>
          <a:xfrm>
            <a:off x="4417233" y="419100"/>
            <a:ext cx="383618" cy="643467"/>
          </a:xfrm>
          <a:prstGeom prst="rect">
            <a:avLst/>
          </a:prstGeom>
        </p:spPr>
      </p:pic>
      <p:pic>
        <p:nvPicPr>
          <p:cNvPr id="15" name="Picture 11">
            <a:extLst>
              <a:ext uri="{FF2B5EF4-FFF2-40B4-BE49-F238E27FC236}">
                <a16:creationId xmlns:a16="http://schemas.microsoft.com/office/drawing/2014/main" id="{F4FD98E7-E661-427B-9A6F-3BDF3A4F2788}"/>
              </a:ext>
            </a:extLst>
          </p:cNvPr>
          <p:cNvPicPr>
            <a:picLocks noChangeAspect="1"/>
          </p:cNvPicPr>
          <p:nvPr/>
        </p:nvPicPr>
        <p:blipFill>
          <a:blip r:embed="rId3"/>
          <a:stretch>
            <a:fillRect/>
          </a:stretch>
        </p:blipFill>
        <p:spPr>
          <a:xfrm>
            <a:off x="5898899" y="419099"/>
            <a:ext cx="383618" cy="643467"/>
          </a:xfrm>
          <a:prstGeom prst="rect">
            <a:avLst/>
          </a:prstGeom>
        </p:spPr>
      </p:pic>
      <p:pic>
        <p:nvPicPr>
          <p:cNvPr id="16" name="Picture 11">
            <a:extLst>
              <a:ext uri="{FF2B5EF4-FFF2-40B4-BE49-F238E27FC236}">
                <a16:creationId xmlns:a16="http://schemas.microsoft.com/office/drawing/2014/main" id="{B519B3EA-3BB0-4B77-B26C-9E1CFEDFC4A6}"/>
              </a:ext>
            </a:extLst>
          </p:cNvPr>
          <p:cNvPicPr>
            <a:picLocks noChangeAspect="1"/>
          </p:cNvPicPr>
          <p:nvPr/>
        </p:nvPicPr>
        <p:blipFill>
          <a:blip r:embed="rId3"/>
          <a:stretch>
            <a:fillRect/>
          </a:stretch>
        </p:blipFill>
        <p:spPr>
          <a:xfrm>
            <a:off x="7602817" y="419099"/>
            <a:ext cx="383618" cy="643467"/>
          </a:xfrm>
          <a:prstGeom prst="rect">
            <a:avLst/>
          </a:prstGeom>
        </p:spPr>
      </p:pic>
      <p:pic>
        <p:nvPicPr>
          <p:cNvPr id="17" name="Picture 11">
            <a:extLst>
              <a:ext uri="{FF2B5EF4-FFF2-40B4-BE49-F238E27FC236}">
                <a16:creationId xmlns:a16="http://schemas.microsoft.com/office/drawing/2014/main" id="{45978D0A-13AB-4FF9-8015-935752C3257B}"/>
              </a:ext>
            </a:extLst>
          </p:cNvPr>
          <p:cNvPicPr>
            <a:picLocks noChangeAspect="1"/>
          </p:cNvPicPr>
          <p:nvPr/>
        </p:nvPicPr>
        <p:blipFill>
          <a:blip r:embed="rId3"/>
          <a:stretch>
            <a:fillRect/>
          </a:stretch>
        </p:blipFill>
        <p:spPr>
          <a:xfrm>
            <a:off x="9031566" y="408516"/>
            <a:ext cx="383618" cy="643467"/>
          </a:xfrm>
          <a:prstGeom prst="rect">
            <a:avLst/>
          </a:prstGeom>
        </p:spPr>
      </p:pic>
      <p:pic>
        <p:nvPicPr>
          <p:cNvPr id="19" name="Picture 11">
            <a:extLst>
              <a:ext uri="{FF2B5EF4-FFF2-40B4-BE49-F238E27FC236}">
                <a16:creationId xmlns:a16="http://schemas.microsoft.com/office/drawing/2014/main" id="{17184D55-3A0D-4A0B-AA8A-72857AFA7ACE}"/>
              </a:ext>
            </a:extLst>
          </p:cNvPr>
          <p:cNvPicPr>
            <a:picLocks noChangeAspect="1"/>
          </p:cNvPicPr>
          <p:nvPr/>
        </p:nvPicPr>
        <p:blipFill>
          <a:blip r:embed="rId3"/>
          <a:stretch>
            <a:fillRect/>
          </a:stretch>
        </p:blipFill>
        <p:spPr>
          <a:xfrm>
            <a:off x="10365066" y="408516"/>
            <a:ext cx="383618" cy="643467"/>
          </a:xfrm>
          <a:prstGeom prst="rect">
            <a:avLst/>
          </a:prstGeom>
        </p:spPr>
      </p:pic>
    </p:spTree>
    <p:extLst>
      <p:ext uri="{BB962C8B-B14F-4D97-AF65-F5344CB8AC3E}">
        <p14:creationId xmlns:p14="http://schemas.microsoft.com/office/powerpoint/2010/main" val="1926516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365126"/>
            <a:ext cx="10738757" cy="737054"/>
          </a:xfrm>
        </p:spPr>
        <p:style>
          <a:lnRef idx="2">
            <a:schemeClr val="dk1"/>
          </a:lnRef>
          <a:fillRef idx="1">
            <a:schemeClr val="lt1"/>
          </a:fillRef>
          <a:effectRef idx="0">
            <a:schemeClr val="dk1"/>
          </a:effectRef>
          <a:fontRef idx="minor">
            <a:schemeClr val="dk1"/>
          </a:fontRef>
        </p:style>
        <p:txBody>
          <a:bodyPr/>
          <a:lstStyle/>
          <a:p>
            <a:r>
              <a:rPr lang="en-GB" dirty="0">
                <a:ea typeface="+mn-lt"/>
                <a:cs typeface="+mn-lt"/>
              </a:rPr>
              <a:t>Eco Schools- All welcome </a:t>
            </a:r>
            <a:endParaRPr lang="en-US" dirty="0"/>
          </a:p>
        </p:txBody>
      </p:sp>
      <p:sp>
        <p:nvSpPr>
          <p:cNvPr id="3" name="Content Placeholder 2">
            <a:extLst>
              <a:ext uri="{FF2B5EF4-FFF2-40B4-BE49-F238E27FC236}">
                <a16:creationId xmlns:a16="http://schemas.microsoft.com/office/drawing/2014/main" id="{64687171-E06F-4408-8AB2-7C1836C9BFAD}"/>
              </a:ext>
            </a:extLst>
          </p:cNvPr>
          <p:cNvSpPr>
            <a:spLocks noGrp="1"/>
          </p:cNvSpPr>
          <p:nvPr>
            <p:ph idx="1"/>
          </p:nvPr>
        </p:nvSpPr>
        <p:spPr>
          <a:xfrm>
            <a:off x="838199" y="1882774"/>
            <a:ext cx="5831764" cy="4660564"/>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20000"/>
          </a:bodyPr>
          <a:lstStyle/>
          <a:p>
            <a:pPr>
              <a:buNone/>
            </a:pPr>
            <a:r>
              <a:rPr lang="en-GB" sz="3200" dirty="0">
                <a:ea typeface="+mn-lt"/>
                <a:cs typeface="+mn-lt"/>
              </a:rPr>
              <a:t>How can we make our school more environmentally friendly? Want to be part of creating an eco-garden in our school grounds?</a:t>
            </a:r>
            <a:endParaRPr lang="en-US" sz="3200" dirty="0">
              <a:cs typeface="Calibri"/>
            </a:endParaRPr>
          </a:p>
          <a:p>
            <a:pPr>
              <a:buNone/>
            </a:pPr>
            <a:r>
              <a:rPr lang="en-GB" sz="3200" dirty="0">
                <a:ea typeface="+mn-lt"/>
                <a:cs typeface="+mn-lt"/>
              </a:rPr>
              <a:t>Come along to K007 be a part of TCA’s new </a:t>
            </a:r>
            <a:r>
              <a:rPr lang="en-GB" sz="3200" b="1" u="sng" dirty="0">
                <a:ea typeface="+mn-lt"/>
                <a:cs typeface="+mn-lt"/>
              </a:rPr>
              <a:t>eco-committee</a:t>
            </a:r>
            <a:r>
              <a:rPr lang="en-GB" sz="3200" dirty="0">
                <a:ea typeface="+mn-lt"/>
                <a:cs typeface="+mn-lt"/>
              </a:rPr>
              <a:t> which work towards helping the school achieve </a:t>
            </a:r>
            <a:r>
              <a:rPr lang="en-GB" sz="3200" b="1" u="sng" dirty="0">
                <a:ea typeface="+mn-lt"/>
                <a:cs typeface="+mn-lt"/>
              </a:rPr>
              <a:t>internationally recognised green flag status</a:t>
            </a:r>
            <a:r>
              <a:rPr lang="en-GB" sz="3200" u="sng" dirty="0">
                <a:ea typeface="+mn-lt"/>
                <a:cs typeface="+mn-lt"/>
              </a:rPr>
              <a:t>. </a:t>
            </a:r>
            <a:endParaRPr lang="en-GB" sz="3200" u="sng">
              <a:cs typeface="Calibri"/>
            </a:endParaRPr>
          </a:p>
          <a:p>
            <a:pPr>
              <a:buNone/>
            </a:pPr>
            <a:r>
              <a:rPr lang="en-GB" sz="3200" dirty="0">
                <a:ea typeface="+mn-lt"/>
                <a:cs typeface="+mn-lt"/>
              </a:rPr>
              <a:t>You will have the chance to </a:t>
            </a:r>
            <a:r>
              <a:rPr lang="en-GB" sz="3200" b="1" u="sng" dirty="0">
                <a:ea typeface="+mn-lt"/>
                <a:cs typeface="+mn-lt"/>
              </a:rPr>
              <a:t>lead</a:t>
            </a:r>
            <a:r>
              <a:rPr lang="en-GB" sz="3200" b="1" dirty="0">
                <a:ea typeface="+mn-lt"/>
                <a:cs typeface="+mn-lt"/>
              </a:rPr>
              <a:t> </a:t>
            </a:r>
            <a:r>
              <a:rPr lang="en-GB" sz="3200" dirty="0">
                <a:ea typeface="+mn-lt"/>
                <a:cs typeface="+mn-lt"/>
              </a:rPr>
              <a:t>environmental projects to improve our school and make a </a:t>
            </a:r>
            <a:r>
              <a:rPr lang="en-GB" sz="3200" b="1" u="sng" dirty="0">
                <a:ea typeface="+mn-lt"/>
                <a:cs typeface="+mn-lt"/>
              </a:rPr>
              <a:t>real difference</a:t>
            </a:r>
            <a:r>
              <a:rPr lang="en-GB" sz="3200" dirty="0">
                <a:ea typeface="+mn-lt"/>
                <a:cs typeface="+mn-lt"/>
              </a:rPr>
              <a:t>.</a:t>
            </a:r>
            <a:endParaRPr lang="en-GB" sz="3200" dirty="0"/>
          </a:p>
        </p:txBody>
      </p:sp>
      <p:sp>
        <p:nvSpPr>
          <p:cNvPr id="5" name="TextBox 4">
            <a:extLst>
              <a:ext uri="{FF2B5EF4-FFF2-40B4-BE49-F238E27FC236}">
                <a16:creationId xmlns:a16="http://schemas.microsoft.com/office/drawing/2014/main" id="{70BDCFCE-8BC4-40EB-8033-A39223F34D54}"/>
              </a:ext>
            </a:extLst>
          </p:cNvPr>
          <p:cNvSpPr txBox="1"/>
          <p:nvPr/>
        </p:nvSpPr>
        <p:spPr>
          <a:xfrm>
            <a:off x="838199" y="1204876"/>
            <a:ext cx="10616294"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800" dirty="0"/>
              <a:t>Thursday between 2.55pm to 3.55pm in K007 with Miss Buckley</a:t>
            </a:r>
          </a:p>
        </p:txBody>
      </p:sp>
      <p:pic>
        <p:nvPicPr>
          <p:cNvPr id="11" name="Picture 11">
            <a:extLst>
              <a:ext uri="{FF2B5EF4-FFF2-40B4-BE49-F238E27FC236}">
                <a16:creationId xmlns:a16="http://schemas.microsoft.com/office/drawing/2014/main" id="{2F2FBA65-8715-4EE5-9541-00B34F69F937}"/>
              </a:ext>
            </a:extLst>
          </p:cNvPr>
          <p:cNvPicPr>
            <a:picLocks noChangeAspect="1"/>
          </p:cNvPicPr>
          <p:nvPr/>
        </p:nvPicPr>
        <p:blipFill>
          <a:blip r:embed="rId2"/>
          <a:stretch>
            <a:fillRect/>
          </a:stretch>
        </p:blipFill>
        <p:spPr>
          <a:xfrm>
            <a:off x="6837873" y="2274462"/>
            <a:ext cx="5144217" cy="3962472"/>
          </a:xfrm>
          <a:prstGeom prst="rect">
            <a:avLst/>
          </a:prstGeom>
        </p:spPr>
      </p:pic>
    </p:spTree>
    <p:extLst>
      <p:ext uri="{BB962C8B-B14F-4D97-AF65-F5344CB8AC3E}">
        <p14:creationId xmlns:p14="http://schemas.microsoft.com/office/powerpoint/2010/main" val="188830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365126"/>
            <a:ext cx="10738757" cy="737054"/>
          </a:xfrm>
        </p:spPr>
        <p:style>
          <a:lnRef idx="2">
            <a:schemeClr val="dk1"/>
          </a:lnRef>
          <a:fillRef idx="1">
            <a:schemeClr val="lt1"/>
          </a:fillRef>
          <a:effectRef idx="0">
            <a:schemeClr val="dk1"/>
          </a:effectRef>
          <a:fontRef idx="minor">
            <a:schemeClr val="dk1"/>
          </a:fontRef>
        </p:style>
        <p:txBody>
          <a:bodyPr>
            <a:normAutofit/>
          </a:bodyPr>
          <a:lstStyle/>
          <a:p>
            <a:r>
              <a:rPr lang="en-GB" dirty="0">
                <a:cs typeface="Calibri"/>
              </a:rPr>
              <a:t>KS3 Dodgeball- Yr. </a:t>
            </a:r>
            <a:r>
              <a:rPr lang="en-GB" dirty="0">
                <a:latin typeface="Arial"/>
                <a:cs typeface="Aparajita"/>
              </a:rPr>
              <a:t>7, 8 and 9</a:t>
            </a:r>
            <a:r>
              <a:rPr lang="en-GB" dirty="0">
                <a:cs typeface="Calibri"/>
              </a:rPr>
              <a:t> </a:t>
            </a:r>
          </a:p>
        </p:txBody>
      </p:sp>
      <p:sp>
        <p:nvSpPr>
          <p:cNvPr id="5" name="TextBox 4">
            <a:extLst>
              <a:ext uri="{FF2B5EF4-FFF2-40B4-BE49-F238E27FC236}">
                <a16:creationId xmlns:a16="http://schemas.microsoft.com/office/drawing/2014/main" id="{70BDCFCE-8BC4-40EB-8033-A39223F34D54}"/>
              </a:ext>
            </a:extLst>
          </p:cNvPr>
          <p:cNvSpPr txBox="1"/>
          <p:nvPr/>
        </p:nvSpPr>
        <p:spPr>
          <a:xfrm>
            <a:off x="838199" y="1204876"/>
            <a:ext cx="10738756"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800" dirty="0"/>
              <a:t>Thursday  between 2.55pm to 3.55pm </a:t>
            </a:r>
          </a:p>
        </p:txBody>
      </p:sp>
      <p:sp>
        <p:nvSpPr>
          <p:cNvPr id="11" name="Content Placeholder 2">
            <a:extLst>
              <a:ext uri="{FF2B5EF4-FFF2-40B4-BE49-F238E27FC236}">
                <a16:creationId xmlns:a16="http://schemas.microsoft.com/office/drawing/2014/main" id="{426809E1-4E56-4F25-8E0E-C5633507BC39}"/>
              </a:ext>
            </a:extLst>
          </p:cNvPr>
          <p:cNvSpPr txBox="1">
            <a:spLocks/>
          </p:cNvSpPr>
          <p:nvPr/>
        </p:nvSpPr>
        <p:spPr>
          <a:xfrm>
            <a:off x="833886" y="2055302"/>
            <a:ext cx="10738757" cy="438739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indent="-457200"/>
            <a:r>
              <a:rPr lang="en-GB" dirty="0">
                <a:latin typeface="Arial"/>
                <a:cs typeface="Aparajita"/>
              </a:rPr>
              <a:t>Open to all year 7, 8, 9</a:t>
            </a:r>
          </a:p>
          <a:p>
            <a:pPr marL="457200" indent="-457200"/>
            <a:r>
              <a:rPr lang="en-GB" dirty="0">
                <a:latin typeface="Arial"/>
                <a:cs typeface="Aparajita"/>
              </a:rPr>
              <a:t>Want to exercise in a fun and competitive way – dodgeball might be the club for you! </a:t>
            </a:r>
          </a:p>
          <a:p>
            <a:pPr marL="457200" indent="-457200"/>
            <a:r>
              <a:rPr lang="en-GB" dirty="0">
                <a:latin typeface="Arial"/>
                <a:cs typeface="Aparajita"/>
              </a:rPr>
              <a:t>Turn up to the changing rooms, get changed and come to the sports hall! </a:t>
            </a:r>
          </a:p>
          <a:p>
            <a:pPr marL="457200" indent="-457200"/>
            <a:r>
              <a:rPr lang="en-GB" dirty="0">
                <a:latin typeface="Arial"/>
                <a:cs typeface="Aparajita"/>
              </a:rPr>
              <a:t>Full TCA PE kit needed</a:t>
            </a:r>
          </a:p>
          <a:p>
            <a:pPr marL="0" indent="0">
              <a:buNone/>
            </a:pPr>
            <a:endParaRPr lang="en-GB" dirty="0">
              <a:latin typeface="Arial"/>
              <a:cs typeface="Aparajita"/>
            </a:endParaRPr>
          </a:p>
          <a:p>
            <a:pPr marL="0" indent="0">
              <a:buNone/>
            </a:pPr>
            <a:endParaRPr lang="en-US" dirty="0">
              <a:latin typeface="Calibri" panose="020F0502020204030204"/>
              <a:cs typeface="Calibri"/>
            </a:endParaRPr>
          </a:p>
        </p:txBody>
      </p:sp>
    </p:spTree>
    <p:extLst>
      <p:ext uri="{BB962C8B-B14F-4D97-AF65-F5344CB8AC3E}">
        <p14:creationId xmlns:p14="http://schemas.microsoft.com/office/powerpoint/2010/main" val="411583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365126"/>
            <a:ext cx="10738757" cy="737054"/>
          </a:xfrm>
        </p:spPr>
        <p:style>
          <a:lnRef idx="2">
            <a:schemeClr val="dk1"/>
          </a:lnRef>
          <a:fillRef idx="1">
            <a:schemeClr val="lt1"/>
          </a:fillRef>
          <a:effectRef idx="0">
            <a:schemeClr val="dk1"/>
          </a:effectRef>
          <a:fontRef idx="minor">
            <a:schemeClr val="dk1"/>
          </a:fontRef>
        </p:style>
        <p:txBody>
          <a:bodyPr/>
          <a:lstStyle/>
          <a:p>
            <a:r>
              <a:rPr lang="en-GB" dirty="0">
                <a:cs typeface="Calibri"/>
              </a:rPr>
              <a:t>Music Club KS4</a:t>
            </a:r>
          </a:p>
        </p:txBody>
      </p:sp>
      <p:sp>
        <p:nvSpPr>
          <p:cNvPr id="3" name="Content Placeholder 2">
            <a:extLst>
              <a:ext uri="{FF2B5EF4-FFF2-40B4-BE49-F238E27FC236}">
                <a16:creationId xmlns:a16="http://schemas.microsoft.com/office/drawing/2014/main" id="{64687171-E06F-4408-8AB2-7C1836C9BFAD}"/>
              </a:ext>
            </a:extLst>
          </p:cNvPr>
          <p:cNvSpPr>
            <a:spLocks noGrp="1"/>
          </p:cNvSpPr>
          <p:nvPr>
            <p:ph idx="1"/>
          </p:nvPr>
        </p:nvSpPr>
        <p:spPr>
          <a:xfrm>
            <a:off x="838199" y="1882774"/>
            <a:ext cx="7148236" cy="4462522"/>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pPr marL="0" indent="0">
              <a:buNone/>
            </a:pPr>
            <a:r>
              <a:rPr lang="en-GB" dirty="0">
                <a:latin typeface="Calibri"/>
                <a:cs typeface="Aparajita"/>
              </a:rPr>
              <a:t>Come along to P113 and  develop your musical skills on vocals, keyboards, guitars and percussion instruments as well as your own instruments.</a:t>
            </a:r>
            <a:endParaRPr lang="en-GB" dirty="0">
              <a:latin typeface="Calibri"/>
              <a:cs typeface="Aparajita" panose="02020603050405020304" pitchFamily="18" charset="0"/>
            </a:endParaRPr>
          </a:p>
          <a:p>
            <a:pPr marL="0" indent="0">
              <a:buNone/>
            </a:pPr>
            <a:r>
              <a:rPr lang="en-GB" dirty="0">
                <a:latin typeface="Calibri"/>
                <a:cs typeface="Aparajita"/>
              </a:rPr>
              <a:t>You can also continue to develop your Musical Technology skills on GarageBand and </a:t>
            </a:r>
            <a:r>
              <a:rPr lang="en-GB" dirty="0" err="1">
                <a:latin typeface="Calibri"/>
                <a:cs typeface="Aparajita"/>
              </a:rPr>
              <a:t>Bandlab</a:t>
            </a:r>
            <a:r>
              <a:rPr lang="en-GB" dirty="0">
                <a:latin typeface="Calibri"/>
                <a:cs typeface="Aparajita"/>
              </a:rPr>
              <a:t> and continue to record your first album.</a:t>
            </a:r>
          </a:p>
          <a:p>
            <a:pPr marL="0" indent="0">
              <a:buNone/>
            </a:pPr>
            <a:r>
              <a:rPr lang="en-GB" dirty="0">
                <a:cs typeface="Aparajita"/>
              </a:rPr>
              <a:t>Practice rooms available for individual practice.</a:t>
            </a:r>
          </a:p>
          <a:p>
            <a:pPr marL="0" indent="0">
              <a:buNone/>
            </a:pPr>
            <a:r>
              <a:rPr lang="en-GB" dirty="0">
                <a:cs typeface="Calibri"/>
              </a:rPr>
              <a:t>Limited Spaces available!!</a:t>
            </a:r>
            <a:endParaRPr lang="en-GB" dirty="0">
              <a:cs typeface="Aparajita"/>
            </a:endParaRPr>
          </a:p>
        </p:txBody>
      </p:sp>
      <p:sp>
        <p:nvSpPr>
          <p:cNvPr id="5" name="TextBox 4">
            <a:extLst>
              <a:ext uri="{FF2B5EF4-FFF2-40B4-BE49-F238E27FC236}">
                <a16:creationId xmlns:a16="http://schemas.microsoft.com/office/drawing/2014/main" id="{70BDCFCE-8BC4-40EB-8033-A39223F34D54}"/>
              </a:ext>
            </a:extLst>
          </p:cNvPr>
          <p:cNvSpPr txBox="1"/>
          <p:nvPr/>
        </p:nvSpPr>
        <p:spPr>
          <a:xfrm>
            <a:off x="838199" y="1204876"/>
            <a:ext cx="10738756"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800" dirty="0"/>
              <a:t>Thursday between 2.55pm to 3.55pm in P113 with Mr McCoy</a:t>
            </a:r>
          </a:p>
        </p:txBody>
      </p:sp>
      <p:pic>
        <p:nvPicPr>
          <p:cNvPr id="7" name="Picture 8" descr="A picture containing music, piano&#10;&#10;Description automatically generated">
            <a:extLst>
              <a:ext uri="{FF2B5EF4-FFF2-40B4-BE49-F238E27FC236}">
                <a16:creationId xmlns:a16="http://schemas.microsoft.com/office/drawing/2014/main" id="{D739144B-73C8-4F3B-B912-23F4C1B13898}"/>
              </a:ext>
            </a:extLst>
          </p:cNvPr>
          <p:cNvPicPr>
            <a:picLocks noChangeAspect="1"/>
          </p:cNvPicPr>
          <p:nvPr/>
        </p:nvPicPr>
        <p:blipFill>
          <a:blip r:embed="rId2"/>
          <a:stretch>
            <a:fillRect/>
          </a:stretch>
        </p:blipFill>
        <p:spPr>
          <a:xfrm>
            <a:off x="8365067" y="1819845"/>
            <a:ext cx="3060700" cy="1969477"/>
          </a:xfrm>
          <a:prstGeom prst="rect">
            <a:avLst/>
          </a:prstGeom>
        </p:spPr>
      </p:pic>
      <p:pic>
        <p:nvPicPr>
          <p:cNvPr id="11" name="Picture 11">
            <a:extLst>
              <a:ext uri="{FF2B5EF4-FFF2-40B4-BE49-F238E27FC236}">
                <a16:creationId xmlns:a16="http://schemas.microsoft.com/office/drawing/2014/main" id="{42AC9CB2-F0D0-4EE9-A2A7-F2BBE7648243}"/>
              </a:ext>
            </a:extLst>
          </p:cNvPr>
          <p:cNvPicPr>
            <a:picLocks noChangeAspect="1"/>
          </p:cNvPicPr>
          <p:nvPr/>
        </p:nvPicPr>
        <p:blipFill>
          <a:blip r:embed="rId3"/>
          <a:stretch>
            <a:fillRect/>
          </a:stretch>
        </p:blipFill>
        <p:spPr>
          <a:xfrm>
            <a:off x="4417233" y="419100"/>
            <a:ext cx="383618" cy="643467"/>
          </a:xfrm>
          <a:prstGeom prst="rect">
            <a:avLst/>
          </a:prstGeom>
        </p:spPr>
      </p:pic>
      <p:pic>
        <p:nvPicPr>
          <p:cNvPr id="15" name="Picture 11">
            <a:extLst>
              <a:ext uri="{FF2B5EF4-FFF2-40B4-BE49-F238E27FC236}">
                <a16:creationId xmlns:a16="http://schemas.microsoft.com/office/drawing/2014/main" id="{F4FD98E7-E661-427B-9A6F-3BDF3A4F2788}"/>
              </a:ext>
            </a:extLst>
          </p:cNvPr>
          <p:cNvPicPr>
            <a:picLocks noChangeAspect="1"/>
          </p:cNvPicPr>
          <p:nvPr/>
        </p:nvPicPr>
        <p:blipFill>
          <a:blip r:embed="rId3"/>
          <a:stretch>
            <a:fillRect/>
          </a:stretch>
        </p:blipFill>
        <p:spPr>
          <a:xfrm>
            <a:off x="5898899" y="419099"/>
            <a:ext cx="383618" cy="643467"/>
          </a:xfrm>
          <a:prstGeom prst="rect">
            <a:avLst/>
          </a:prstGeom>
        </p:spPr>
      </p:pic>
      <p:pic>
        <p:nvPicPr>
          <p:cNvPr id="16" name="Picture 11">
            <a:extLst>
              <a:ext uri="{FF2B5EF4-FFF2-40B4-BE49-F238E27FC236}">
                <a16:creationId xmlns:a16="http://schemas.microsoft.com/office/drawing/2014/main" id="{B519B3EA-3BB0-4B77-B26C-9E1CFEDFC4A6}"/>
              </a:ext>
            </a:extLst>
          </p:cNvPr>
          <p:cNvPicPr>
            <a:picLocks noChangeAspect="1"/>
          </p:cNvPicPr>
          <p:nvPr/>
        </p:nvPicPr>
        <p:blipFill>
          <a:blip r:embed="rId3"/>
          <a:stretch>
            <a:fillRect/>
          </a:stretch>
        </p:blipFill>
        <p:spPr>
          <a:xfrm>
            <a:off x="7602817" y="419099"/>
            <a:ext cx="383618" cy="643467"/>
          </a:xfrm>
          <a:prstGeom prst="rect">
            <a:avLst/>
          </a:prstGeom>
        </p:spPr>
      </p:pic>
      <p:pic>
        <p:nvPicPr>
          <p:cNvPr id="17" name="Picture 11">
            <a:extLst>
              <a:ext uri="{FF2B5EF4-FFF2-40B4-BE49-F238E27FC236}">
                <a16:creationId xmlns:a16="http://schemas.microsoft.com/office/drawing/2014/main" id="{45978D0A-13AB-4FF9-8015-935752C3257B}"/>
              </a:ext>
            </a:extLst>
          </p:cNvPr>
          <p:cNvPicPr>
            <a:picLocks noChangeAspect="1"/>
          </p:cNvPicPr>
          <p:nvPr/>
        </p:nvPicPr>
        <p:blipFill>
          <a:blip r:embed="rId3"/>
          <a:stretch>
            <a:fillRect/>
          </a:stretch>
        </p:blipFill>
        <p:spPr>
          <a:xfrm>
            <a:off x="9031566" y="408516"/>
            <a:ext cx="383618" cy="643467"/>
          </a:xfrm>
          <a:prstGeom prst="rect">
            <a:avLst/>
          </a:prstGeom>
        </p:spPr>
      </p:pic>
      <p:pic>
        <p:nvPicPr>
          <p:cNvPr id="19" name="Picture 11">
            <a:extLst>
              <a:ext uri="{FF2B5EF4-FFF2-40B4-BE49-F238E27FC236}">
                <a16:creationId xmlns:a16="http://schemas.microsoft.com/office/drawing/2014/main" id="{17184D55-3A0D-4A0B-AA8A-72857AFA7ACE}"/>
              </a:ext>
            </a:extLst>
          </p:cNvPr>
          <p:cNvPicPr>
            <a:picLocks noChangeAspect="1"/>
          </p:cNvPicPr>
          <p:nvPr/>
        </p:nvPicPr>
        <p:blipFill>
          <a:blip r:embed="rId3"/>
          <a:stretch>
            <a:fillRect/>
          </a:stretch>
        </p:blipFill>
        <p:spPr>
          <a:xfrm>
            <a:off x="10365066" y="408516"/>
            <a:ext cx="383618" cy="643467"/>
          </a:xfrm>
          <a:prstGeom prst="rect">
            <a:avLst/>
          </a:prstGeom>
        </p:spPr>
      </p:pic>
    </p:spTree>
    <p:extLst>
      <p:ext uri="{BB962C8B-B14F-4D97-AF65-F5344CB8AC3E}">
        <p14:creationId xmlns:p14="http://schemas.microsoft.com/office/powerpoint/2010/main" val="366863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365126"/>
            <a:ext cx="10738757" cy="737054"/>
          </a:xfrm>
        </p:spPr>
        <p:style>
          <a:lnRef idx="2">
            <a:schemeClr val="dk1"/>
          </a:lnRef>
          <a:fillRef idx="1">
            <a:schemeClr val="lt1"/>
          </a:fillRef>
          <a:effectRef idx="0">
            <a:schemeClr val="dk1"/>
          </a:effectRef>
          <a:fontRef idx="minor">
            <a:schemeClr val="dk1"/>
          </a:fontRef>
        </p:style>
        <p:txBody>
          <a:bodyPr/>
          <a:lstStyle/>
          <a:p>
            <a:pPr algn="ctr"/>
            <a:r>
              <a:rPr lang="en-GB" dirty="0">
                <a:cs typeface="Calibri"/>
              </a:rPr>
              <a:t>Homework club – All years welcome!</a:t>
            </a:r>
            <a:endParaRPr lang="en-US"/>
          </a:p>
        </p:txBody>
      </p:sp>
      <p:sp>
        <p:nvSpPr>
          <p:cNvPr id="5" name="TextBox 4">
            <a:extLst>
              <a:ext uri="{FF2B5EF4-FFF2-40B4-BE49-F238E27FC236}">
                <a16:creationId xmlns:a16="http://schemas.microsoft.com/office/drawing/2014/main" id="{70BDCFCE-8BC4-40EB-8033-A39223F34D54}"/>
              </a:ext>
            </a:extLst>
          </p:cNvPr>
          <p:cNvSpPr txBox="1"/>
          <p:nvPr/>
        </p:nvSpPr>
        <p:spPr>
          <a:xfrm>
            <a:off x="838199" y="1204876"/>
            <a:ext cx="10738756" cy="646331"/>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800" dirty="0"/>
              <a:t>Monday, Wednesday &amp; Thursday  between 2.55pm to 3.55pm </a:t>
            </a:r>
            <a:r>
              <a:rPr lang="en-GB" sz="3600" b="1" dirty="0"/>
              <a:t>P102</a:t>
            </a:r>
          </a:p>
        </p:txBody>
      </p:sp>
      <p:sp>
        <p:nvSpPr>
          <p:cNvPr id="11" name="Content Placeholder 2">
            <a:extLst>
              <a:ext uri="{FF2B5EF4-FFF2-40B4-BE49-F238E27FC236}">
                <a16:creationId xmlns:a16="http://schemas.microsoft.com/office/drawing/2014/main" id="{426809E1-4E56-4F25-8E0E-C5633507BC39}"/>
              </a:ext>
            </a:extLst>
          </p:cNvPr>
          <p:cNvSpPr txBox="1">
            <a:spLocks/>
          </p:cNvSpPr>
          <p:nvPr/>
        </p:nvSpPr>
        <p:spPr>
          <a:xfrm>
            <a:off x="833888" y="2055302"/>
            <a:ext cx="10738756" cy="438739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indent="-457200"/>
            <a:endParaRPr lang="en-GB" dirty="0">
              <a:latin typeface="Arial"/>
              <a:cs typeface="Aparajita"/>
            </a:endParaRPr>
          </a:p>
          <a:p>
            <a:pPr marL="0" indent="0">
              <a:buNone/>
            </a:pPr>
            <a:endParaRPr lang="en-GB" dirty="0">
              <a:latin typeface="Arial"/>
              <a:cs typeface="Aparajita"/>
            </a:endParaRPr>
          </a:p>
          <a:p>
            <a:pPr marL="0" indent="0" algn="ctr">
              <a:buNone/>
            </a:pPr>
            <a:r>
              <a:rPr lang="en-US" dirty="0">
                <a:latin typeface="Calibri" panose="020F0502020204030204"/>
                <a:cs typeface="Calibri"/>
              </a:rPr>
              <a:t>Everyone welcome! </a:t>
            </a:r>
          </a:p>
          <a:p>
            <a:pPr marL="0" indent="0" algn="ctr">
              <a:buNone/>
            </a:pPr>
            <a:r>
              <a:rPr lang="en-US" dirty="0">
                <a:latin typeface="Calibri" panose="020F0502020204030204"/>
                <a:cs typeface="Calibri"/>
              </a:rPr>
              <a:t>Come along to use the computers or desk area to complete some of your homework in a relaxed atmosphere.</a:t>
            </a:r>
          </a:p>
          <a:p>
            <a:pPr marL="0" indent="0" algn="ctr">
              <a:buNone/>
            </a:pPr>
            <a:r>
              <a:rPr lang="en-US" dirty="0">
                <a:latin typeface="Calibri" panose="020F0502020204030204"/>
                <a:cs typeface="Calibri"/>
              </a:rPr>
              <a:t>There will be a member of staff to help guide you. </a:t>
            </a:r>
          </a:p>
        </p:txBody>
      </p:sp>
    </p:spTree>
    <p:extLst>
      <p:ext uri="{BB962C8B-B14F-4D97-AF65-F5344CB8AC3E}">
        <p14:creationId xmlns:p14="http://schemas.microsoft.com/office/powerpoint/2010/main" val="466437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365126"/>
            <a:ext cx="10738757" cy="737054"/>
          </a:xfrm>
        </p:spPr>
        <p:style>
          <a:lnRef idx="2">
            <a:schemeClr val="dk1"/>
          </a:lnRef>
          <a:fillRef idx="1">
            <a:schemeClr val="lt1"/>
          </a:fillRef>
          <a:effectRef idx="0">
            <a:schemeClr val="dk1"/>
          </a:effectRef>
          <a:fontRef idx="minor">
            <a:schemeClr val="dk1"/>
          </a:fontRef>
        </p:style>
        <p:txBody>
          <a:bodyPr/>
          <a:lstStyle/>
          <a:p>
            <a:r>
              <a:rPr lang="en-GB"/>
              <a:t>  6th Form Book Club</a:t>
            </a:r>
          </a:p>
        </p:txBody>
      </p:sp>
      <p:pic>
        <p:nvPicPr>
          <p:cNvPr id="4" name="Picture 5" descr="Text&#10;&#10;Description automatically generated">
            <a:extLst>
              <a:ext uri="{FF2B5EF4-FFF2-40B4-BE49-F238E27FC236}">
                <a16:creationId xmlns:a16="http://schemas.microsoft.com/office/drawing/2014/main" id="{548E2B83-D3CF-472F-85C2-DA4ABB18311E}"/>
              </a:ext>
            </a:extLst>
          </p:cNvPr>
          <p:cNvPicPr>
            <a:picLocks noGrp="1" noChangeAspect="1"/>
          </p:cNvPicPr>
          <p:nvPr>
            <p:ph idx="1"/>
          </p:nvPr>
        </p:nvPicPr>
        <p:blipFill>
          <a:blip r:embed="rId2"/>
          <a:stretch>
            <a:fillRect/>
          </a:stretch>
        </p:blipFill>
        <p:spPr>
          <a:xfrm>
            <a:off x="842976" y="1989930"/>
            <a:ext cx="2866315" cy="4387396"/>
          </a:xfrm>
        </p:spPr>
        <p:style>
          <a:lnRef idx="2">
            <a:schemeClr val="accent2"/>
          </a:lnRef>
          <a:fillRef idx="1">
            <a:schemeClr val="lt1"/>
          </a:fillRef>
          <a:effectRef idx="0">
            <a:schemeClr val="accent2"/>
          </a:effectRef>
          <a:fontRef idx="minor">
            <a:schemeClr val="dk1"/>
          </a:fontRef>
        </p:style>
      </p:pic>
      <p:sp>
        <p:nvSpPr>
          <p:cNvPr id="5" name="TextBox 4">
            <a:extLst>
              <a:ext uri="{FF2B5EF4-FFF2-40B4-BE49-F238E27FC236}">
                <a16:creationId xmlns:a16="http://schemas.microsoft.com/office/drawing/2014/main" id="{70BDCFCE-8BC4-40EB-8033-A39223F34D54}"/>
              </a:ext>
            </a:extLst>
          </p:cNvPr>
          <p:cNvSpPr txBox="1"/>
          <p:nvPr/>
        </p:nvSpPr>
        <p:spPr>
          <a:xfrm>
            <a:off x="838199" y="1204876"/>
            <a:ext cx="10616294"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800" dirty="0"/>
              <a:t>Thursday – 8pm via Teams. </a:t>
            </a:r>
            <a:endParaRPr lang="en-US" dirty="0"/>
          </a:p>
        </p:txBody>
      </p:sp>
      <p:sp>
        <p:nvSpPr>
          <p:cNvPr id="6" name="TextBox 5">
            <a:extLst>
              <a:ext uri="{FF2B5EF4-FFF2-40B4-BE49-F238E27FC236}">
                <a16:creationId xmlns:a16="http://schemas.microsoft.com/office/drawing/2014/main" id="{8E35F65B-57FD-4ACB-B8E8-5581B4469DBD}"/>
              </a:ext>
            </a:extLst>
          </p:cNvPr>
          <p:cNvSpPr txBox="1"/>
          <p:nvPr/>
        </p:nvSpPr>
        <p:spPr>
          <a:xfrm>
            <a:off x="4724400" y="3200400"/>
            <a:ext cx="608885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181818"/>
                </a:solidFill>
                <a:latin typeface="Merriweather"/>
              </a:rPr>
              <a:t>The unforgettable, inspiring story of a teenage girl growing up in a rural Nigerian village who longs to get an education so that she can find her “</a:t>
            </a:r>
            <a:r>
              <a:rPr lang="en-US" sz="2000" dirty="0" err="1">
                <a:solidFill>
                  <a:srgbClr val="181818"/>
                </a:solidFill>
                <a:latin typeface="Merriweather"/>
              </a:rPr>
              <a:t>louding</a:t>
            </a:r>
            <a:r>
              <a:rPr lang="en-US" sz="2000" dirty="0">
                <a:solidFill>
                  <a:srgbClr val="181818"/>
                </a:solidFill>
                <a:latin typeface="Merriweather"/>
              </a:rPr>
              <a:t> voice” and speak up for herself, The Girl with the Louding Voice is a simultaneously heartbreaking and triumphant tale about the power of fighting for your dreams.</a:t>
            </a:r>
            <a:endParaRPr lang="en-US" sz="2000" dirty="0">
              <a:cs typeface="Calibri"/>
            </a:endParaRPr>
          </a:p>
        </p:txBody>
      </p:sp>
    </p:spTree>
    <p:extLst>
      <p:ext uri="{BB962C8B-B14F-4D97-AF65-F5344CB8AC3E}">
        <p14:creationId xmlns:p14="http://schemas.microsoft.com/office/powerpoint/2010/main" val="1581595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365126"/>
            <a:ext cx="10738757" cy="737054"/>
          </a:xfrm>
        </p:spPr>
        <p:style>
          <a:lnRef idx="2">
            <a:schemeClr val="dk1"/>
          </a:lnRef>
          <a:fillRef idx="1">
            <a:schemeClr val="lt1"/>
          </a:fillRef>
          <a:effectRef idx="0">
            <a:schemeClr val="dk1"/>
          </a:effectRef>
          <a:fontRef idx="minor">
            <a:schemeClr val="dk1"/>
          </a:fontRef>
        </p:style>
        <p:txBody>
          <a:bodyPr/>
          <a:lstStyle/>
          <a:p>
            <a:r>
              <a:rPr lang="en-GB" dirty="0"/>
              <a:t>Employability </a:t>
            </a:r>
            <a:r>
              <a:rPr lang="en-GB"/>
              <a:t>skills- A-levels</a:t>
            </a:r>
            <a:endParaRPr lang="en-GB" dirty="0"/>
          </a:p>
        </p:txBody>
      </p:sp>
      <p:sp>
        <p:nvSpPr>
          <p:cNvPr id="5" name="TextBox 4">
            <a:extLst>
              <a:ext uri="{FF2B5EF4-FFF2-40B4-BE49-F238E27FC236}">
                <a16:creationId xmlns:a16="http://schemas.microsoft.com/office/drawing/2014/main" id="{70BDCFCE-8BC4-40EB-8033-A39223F34D54}"/>
              </a:ext>
            </a:extLst>
          </p:cNvPr>
          <p:cNvSpPr txBox="1"/>
          <p:nvPr/>
        </p:nvSpPr>
        <p:spPr>
          <a:xfrm>
            <a:off x="838199" y="1204876"/>
            <a:ext cx="1061629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dirty="0"/>
              <a:t>Wednesday between 2.55pm to 3.55pm in K103 with Miss I Robinson</a:t>
            </a:r>
          </a:p>
        </p:txBody>
      </p:sp>
      <p:sp>
        <p:nvSpPr>
          <p:cNvPr id="4" name="TextBox 3">
            <a:extLst>
              <a:ext uri="{FF2B5EF4-FFF2-40B4-BE49-F238E27FC236}">
                <a16:creationId xmlns:a16="http://schemas.microsoft.com/office/drawing/2014/main" id="{FE59AAE0-0A87-4A82-A76C-3C0E60D2C983}"/>
              </a:ext>
            </a:extLst>
          </p:cNvPr>
          <p:cNvSpPr txBox="1"/>
          <p:nvPr/>
        </p:nvSpPr>
        <p:spPr>
          <a:xfrm>
            <a:off x="838199" y="2090172"/>
            <a:ext cx="9334501" cy="2308324"/>
          </a:xfrm>
          <a:prstGeom prst="rect">
            <a:avLst/>
          </a:prstGeom>
          <a:noFill/>
        </p:spPr>
        <p:txBody>
          <a:bodyPr wrap="square" rtlCol="0">
            <a:spAutoFit/>
          </a:bodyPr>
          <a:lstStyle/>
          <a:p>
            <a:r>
              <a:rPr lang="en-GB" sz="3600" dirty="0"/>
              <a:t>Join me to work on developing  CV’s, covering letters, application forms and interviewing skills. Learning and enhancing employability skills and essential skills for work and higher education.</a:t>
            </a:r>
          </a:p>
        </p:txBody>
      </p:sp>
    </p:spTree>
    <p:extLst>
      <p:ext uri="{BB962C8B-B14F-4D97-AF65-F5344CB8AC3E}">
        <p14:creationId xmlns:p14="http://schemas.microsoft.com/office/powerpoint/2010/main" val="605053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0"/>
            <a:ext cx="10738757" cy="1102180"/>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dirty="0">
                <a:cs typeface="Calibri"/>
              </a:rPr>
              <a:t>Genders &amp; Sexualities Alliance – All years welcome!</a:t>
            </a:r>
            <a:endParaRPr lang="en-US" dirty="0"/>
          </a:p>
        </p:txBody>
      </p:sp>
      <p:sp>
        <p:nvSpPr>
          <p:cNvPr id="5" name="TextBox 4">
            <a:extLst>
              <a:ext uri="{FF2B5EF4-FFF2-40B4-BE49-F238E27FC236}">
                <a16:creationId xmlns:a16="http://schemas.microsoft.com/office/drawing/2014/main" id="{70BDCFCE-8BC4-40EB-8033-A39223F34D54}"/>
              </a:ext>
            </a:extLst>
          </p:cNvPr>
          <p:cNvSpPr txBox="1"/>
          <p:nvPr/>
        </p:nvSpPr>
        <p:spPr>
          <a:xfrm>
            <a:off x="838199" y="1204876"/>
            <a:ext cx="10738756" cy="646331"/>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Friday lunchtime between 13:25pm to 13.50pm </a:t>
            </a: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P114</a:t>
            </a:r>
          </a:p>
        </p:txBody>
      </p:sp>
      <p:sp>
        <p:nvSpPr>
          <p:cNvPr id="11" name="Content Placeholder 2">
            <a:extLst>
              <a:ext uri="{FF2B5EF4-FFF2-40B4-BE49-F238E27FC236}">
                <a16:creationId xmlns:a16="http://schemas.microsoft.com/office/drawing/2014/main" id="{426809E1-4E56-4F25-8E0E-C5633507BC39}"/>
              </a:ext>
            </a:extLst>
          </p:cNvPr>
          <p:cNvSpPr txBox="1">
            <a:spLocks/>
          </p:cNvSpPr>
          <p:nvPr/>
        </p:nvSpPr>
        <p:spPr>
          <a:xfrm>
            <a:off x="5841520" y="2055302"/>
            <a:ext cx="5731123" cy="438739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Arial"/>
              <a:ea typeface="+mn-ea"/>
              <a:cs typeface="Aparajit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Arial"/>
              <a:ea typeface="+mn-ea"/>
              <a:cs typeface="Aparajita"/>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Everyone welcome!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A safe space for all pupils, regardless of gender or sexuality, where they can discuss any issues that may be affecting them. As a group, we also discuss key issues surrounding TCA and how we can improve them.</a:t>
            </a:r>
          </a:p>
        </p:txBody>
      </p:sp>
      <p:pic>
        <p:nvPicPr>
          <p:cNvPr id="1028" name="Picture 4" descr="The Progress Pride Flag Is Getting an Intersex-Inclusive Makeover | Them">
            <a:extLst>
              <a:ext uri="{FF2B5EF4-FFF2-40B4-BE49-F238E27FC236}">
                <a16:creationId xmlns:a16="http://schemas.microsoft.com/office/drawing/2014/main" id="{AAF42D58-0EF5-4D47-9CDD-8DA6945DDB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61" t="6474" r="10073" b="6655"/>
          <a:stretch/>
        </p:blipFill>
        <p:spPr bwMode="auto">
          <a:xfrm>
            <a:off x="619356" y="2505075"/>
            <a:ext cx="5028969"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426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365126"/>
            <a:ext cx="10738757" cy="737054"/>
          </a:xfrm>
        </p:spPr>
        <p:style>
          <a:lnRef idx="2">
            <a:schemeClr val="dk1"/>
          </a:lnRef>
          <a:fillRef idx="1">
            <a:schemeClr val="lt1"/>
          </a:fillRef>
          <a:effectRef idx="0">
            <a:schemeClr val="dk1"/>
          </a:effectRef>
          <a:fontRef idx="minor">
            <a:schemeClr val="dk1"/>
          </a:fontRef>
        </p:style>
        <p:txBody>
          <a:bodyPr/>
          <a:lstStyle/>
          <a:p>
            <a:r>
              <a:rPr lang="en-GB" dirty="0"/>
              <a:t>World cinema club- </a:t>
            </a:r>
            <a:r>
              <a:rPr lang="en-GB" dirty="0">
                <a:latin typeface="Aparajita"/>
                <a:cs typeface="Aparajita"/>
              </a:rPr>
              <a:t>Y7, Y8 and Y9</a:t>
            </a:r>
            <a:endParaRPr lang="en-GB" dirty="0">
              <a:cs typeface="Calibri"/>
            </a:endParaRPr>
          </a:p>
        </p:txBody>
      </p:sp>
      <p:sp>
        <p:nvSpPr>
          <p:cNvPr id="3" name="Content Placeholder 2">
            <a:extLst>
              <a:ext uri="{FF2B5EF4-FFF2-40B4-BE49-F238E27FC236}">
                <a16:creationId xmlns:a16="http://schemas.microsoft.com/office/drawing/2014/main" id="{64687171-E06F-4408-8AB2-7C1836C9BFAD}"/>
              </a:ext>
            </a:extLst>
          </p:cNvPr>
          <p:cNvSpPr>
            <a:spLocks noGrp="1"/>
          </p:cNvSpPr>
          <p:nvPr>
            <p:ph idx="1"/>
          </p:nvPr>
        </p:nvSpPr>
        <p:spPr>
          <a:xfrm>
            <a:off x="838199" y="1882774"/>
            <a:ext cx="10616294" cy="4387396"/>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pPr marL="0" indent="0">
              <a:buNone/>
            </a:pPr>
            <a:r>
              <a:rPr lang="en-GB" sz="3200" dirty="0">
                <a:latin typeface="Aparajita"/>
                <a:cs typeface="Aparajita"/>
              </a:rPr>
              <a:t>Open to Y7, Y8 and Y9.</a:t>
            </a:r>
            <a:endParaRPr lang="en-GB" sz="3200" dirty="0">
              <a:latin typeface="Aparajita" panose="02020603050405020304" pitchFamily="18" charset="0"/>
              <a:cs typeface="Aparajita" panose="02020603050405020304" pitchFamily="18" charset="0"/>
            </a:endParaRPr>
          </a:p>
          <a:p>
            <a:pPr marL="0" indent="0">
              <a:buNone/>
            </a:pPr>
            <a:r>
              <a:rPr lang="en-GB" sz="3200" dirty="0">
                <a:latin typeface="Aparajita"/>
                <a:cs typeface="Aparajita"/>
              </a:rPr>
              <a:t>Come experience the world of  Humanities through cinema. </a:t>
            </a:r>
            <a:endParaRPr lang="en-GB" sz="3200" dirty="0">
              <a:latin typeface="Aparajita" panose="02020603050405020304" pitchFamily="18" charset="0"/>
              <a:cs typeface="Aparajita" panose="02020603050405020304" pitchFamily="18" charset="0"/>
            </a:endParaRPr>
          </a:p>
          <a:p>
            <a:pPr marL="0" indent="0">
              <a:buNone/>
            </a:pPr>
            <a:r>
              <a:rPr lang="en-GB" sz="3200" dirty="0">
                <a:latin typeface="Aparajita"/>
                <a:cs typeface="Aparajita"/>
              </a:rPr>
              <a:t>Joining the world cinema club will expose you to a varied spectrum of stories and people's real-world experiences, whilst helping you learn information relevant to topics studied in lessons.</a:t>
            </a:r>
            <a:endParaRPr lang="en-GB" sz="3200" dirty="0">
              <a:latin typeface="Aparajita" panose="02020603050405020304" pitchFamily="18" charset="0"/>
              <a:cs typeface="Aparajita" panose="02020603050405020304" pitchFamily="18" charset="0"/>
            </a:endParaRPr>
          </a:p>
        </p:txBody>
      </p:sp>
      <p:sp>
        <p:nvSpPr>
          <p:cNvPr id="5" name="TextBox 4">
            <a:extLst>
              <a:ext uri="{FF2B5EF4-FFF2-40B4-BE49-F238E27FC236}">
                <a16:creationId xmlns:a16="http://schemas.microsoft.com/office/drawing/2014/main" id="{70BDCFCE-8BC4-40EB-8033-A39223F34D54}"/>
              </a:ext>
            </a:extLst>
          </p:cNvPr>
          <p:cNvSpPr txBox="1"/>
          <p:nvPr/>
        </p:nvSpPr>
        <p:spPr>
          <a:xfrm>
            <a:off x="838199" y="1204876"/>
            <a:ext cx="10616294"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800" dirty="0"/>
              <a:t>Monday between 2.55pm to 3.55pm in K001 </a:t>
            </a:r>
            <a:endParaRPr lang="en-GB" sz="2800">
              <a:cs typeface="Calibri"/>
            </a:endParaRPr>
          </a:p>
        </p:txBody>
      </p:sp>
    </p:spTree>
    <p:extLst>
      <p:ext uri="{BB962C8B-B14F-4D97-AF65-F5344CB8AC3E}">
        <p14:creationId xmlns:p14="http://schemas.microsoft.com/office/powerpoint/2010/main" val="67579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365126"/>
            <a:ext cx="10738757" cy="737054"/>
          </a:xfrm>
        </p:spPr>
        <p:style>
          <a:lnRef idx="2">
            <a:schemeClr val="dk1"/>
          </a:lnRef>
          <a:fillRef idx="1">
            <a:schemeClr val="lt1"/>
          </a:fillRef>
          <a:effectRef idx="0">
            <a:schemeClr val="dk1"/>
          </a:effectRef>
          <a:fontRef idx="minor">
            <a:schemeClr val="dk1"/>
          </a:fontRef>
        </p:style>
        <p:txBody>
          <a:bodyPr/>
          <a:lstStyle/>
          <a:p>
            <a:r>
              <a:rPr lang="en-GB" dirty="0">
                <a:ea typeface="+mn-lt"/>
                <a:cs typeface="+mn-lt"/>
              </a:rPr>
              <a:t>SEND Homework Club- </a:t>
            </a:r>
            <a:r>
              <a:rPr lang="en-GB" dirty="0">
                <a:cs typeface="Aparajita"/>
              </a:rPr>
              <a:t>Year 7, 8 &amp; 9 </a:t>
            </a:r>
            <a:endParaRPr lang="en-US" dirty="0"/>
          </a:p>
        </p:txBody>
      </p:sp>
      <p:sp>
        <p:nvSpPr>
          <p:cNvPr id="3" name="Content Placeholder 2">
            <a:extLst>
              <a:ext uri="{FF2B5EF4-FFF2-40B4-BE49-F238E27FC236}">
                <a16:creationId xmlns:a16="http://schemas.microsoft.com/office/drawing/2014/main" id="{64687171-E06F-4408-8AB2-7C1836C9BFAD}"/>
              </a:ext>
            </a:extLst>
          </p:cNvPr>
          <p:cNvSpPr>
            <a:spLocks noGrp="1"/>
          </p:cNvSpPr>
          <p:nvPr>
            <p:ph idx="1"/>
          </p:nvPr>
        </p:nvSpPr>
        <p:spPr>
          <a:xfrm>
            <a:off x="838199" y="1882774"/>
            <a:ext cx="7200901" cy="4387396"/>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r>
              <a:rPr lang="en-GB" sz="3200" dirty="0">
                <a:latin typeface="Calibri"/>
                <a:cs typeface="Aparajita"/>
              </a:rPr>
              <a:t>Open to all Year 7, 8 &amp; 9 students</a:t>
            </a:r>
          </a:p>
          <a:p>
            <a:r>
              <a:rPr lang="en-GB" sz="3200" dirty="0">
                <a:latin typeface="Calibri"/>
                <a:cs typeface="Aparajita"/>
              </a:rPr>
              <a:t>Teachers and teaching assistants available to support students in completing homework</a:t>
            </a:r>
          </a:p>
          <a:p>
            <a:r>
              <a:rPr lang="en-GB" sz="3200" dirty="0">
                <a:latin typeface="Calibri"/>
                <a:cs typeface="Aparajita"/>
              </a:rPr>
              <a:t>Literacy and numeracy materials available to support learning</a:t>
            </a:r>
          </a:p>
          <a:p>
            <a:r>
              <a:rPr lang="en-GB" sz="3200" dirty="0">
                <a:latin typeface="Calibri"/>
                <a:cs typeface="Aparajita"/>
              </a:rPr>
              <a:t>Access to technology</a:t>
            </a:r>
          </a:p>
        </p:txBody>
      </p:sp>
      <p:sp>
        <p:nvSpPr>
          <p:cNvPr id="5" name="TextBox 4">
            <a:extLst>
              <a:ext uri="{FF2B5EF4-FFF2-40B4-BE49-F238E27FC236}">
                <a16:creationId xmlns:a16="http://schemas.microsoft.com/office/drawing/2014/main" id="{70BDCFCE-8BC4-40EB-8033-A39223F34D54}"/>
              </a:ext>
            </a:extLst>
          </p:cNvPr>
          <p:cNvSpPr txBox="1"/>
          <p:nvPr/>
        </p:nvSpPr>
        <p:spPr>
          <a:xfrm>
            <a:off x="838199" y="1204876"/>
            <a:ext cx="10616294"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800" dirty="0">
                <a:ea typeface="+mn-lt"/>
                <a:cs typeface="+mn-lt"/>
              </a:rPr>
              <a:t>Mondays and Thursdays between 2.55pm to 3.55pm in A113</a:t>
            </a:r>
            <a:endParaRPr lang="en-US" dirty="0"/>
          </a:p>
        </p:txBody>
      </p:sp>
      <p:pic>
        <p:nvPicPr>
          <p:cNvPr id="4" name="Picture 7">
            <a:extLst>
              <a:ext uri="{FF2B5EF4-FFF2-40B4-BE49-F238E27FC236}">
                <a16:creationId xmlns:a16="http://schemas.microsoft.com/office/drawing/2014/main" id="{F0283EE5-3FA6-417D-8357-AA4C4445FEC6}"/>
              </a:ext>
            </a:extLst>
          </p:cNvPr>
          <p:cNvPicPr>
            <a:picLocks noChangeAspect="1"/>
          </p:cNvPicPr>
          <p:nvPr/>
        </p:nvPicPr>
        <p:blipFill>
          <a:blip r:embed="rId2"/>
          <a:stretch>
            <a:fillRect/>
          </a:stretch>
        </p:blipFill>
        <p:spPr>
          <a:xfrm>
            <a:off x="8360570" y="1882774"/>
            <a:ext cx="2993231" cy="3149516"/>
          </a:xfrm>
          <a:prstGeom prst="rect">
            <a:avLst/>
          </a:prstGeom>
        </p:spPr>
      </p:pic>
      <p:pic>
        <p:nvPicPr>
          <p:cNvPr id="10" name="Picture 8" descr="Text&#10;&#10;Description automatically generated">
            <a:extLst>
              <a:ext uri="{FF2B5EF4-FFF2-40B4-BE49-F238E27FC236}">
                <a16:creationId xmlns:a16="http://schemas.microsoft.com/office/drawing/2014/main" id="{F0CC42E2-C366-40D6-8FF0-A9A6B8EA3494}"/>
              </a:ext>
            </a:extLst>
          </p:cNvPr>
          <p:cNvPicPr>
            <a:picLocks noChangeAspect="1"/>
          </p:cNvPicPr>
          <p:nvPr/>
        </p:nvPicPr>
        <p:blipFill>
          <a:blip r:embed="rId3"/>
          <a:stretch>
            <a:fillRect/>
          </a:stretch>
        </p:blipFill>
        <p:spPr>
          <a:xfrm>
            <a:off x="8360570" y="5186968"/>
            <a:ext cx="2743200" cy="1440180"/>
          </a:xfrm>
          <a:prstGeom prst="rect">
            <a:avLst/>
          </a:prstGeom>
        </p:spPr>
      </p:pic>
    </p:spTree>
    <p:extLst>
      <p:ext uri="{BB962C8B-B14F-4D97-AF65-F5344CB8AC3E}">
        <p14:creationId xmlns:p14="http://schemas.microsoft.com/office/powerpoint/2010/main" val="1721338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365126"/>
            <a:ext cx="10738757" cy="737054"/>
          </a:xfrm>
        </p:spPr>
        <p:style>
          <a:lnRef idx="2">
            <a:schemeClr val="dk1"/>
          </a:lnRef>
          <a:fillRef idx="1">
            <a:schemeClr val="lt1"/>
          </a:fillRef>
          <a:effectRef idx="0">
            <a:schemeClr val="dk1"/>
          </a:effectRef>
          <a:fontRef idx="minor">
            <a:schemeClr val="dk1"/>
          </a:fontRef>
        </p:style>
        <p:txBody>
          <a:bodyPr/>
          <a:lstStyle/>
          <a:p>
            <a:r>
              <a:rPr lang="en-GB" dirty="0"/>
              <a:t>Football- Open to all</a:t>
            </a:r>
          </a:p>
        </p:txBody>
      </p:sp>
      <p:sp>
        <p:nvSpPr>
          <p:cNvPr id="5" name="TextBox 4">
            <a:extLst>
              <a:ext uri="{FF2B5EF4-FFF2-40B4-BE49-F238E27FC236}">
                <a16:creationId xmlns:a16="http://schemas.microsoft.com/office/drawing/2014/main" id="{70BDCFCE-8BC4-40EB-8033-A39223F34D54}"/>
              </a:ext>
            </a:extLst>
          </p:cNvPr>
          <p:cNvSpPr txBox="1"/>
          <p:nvPr/>
        </p:nvSpPr>
        <p:spPr>
          <a:xfrm>
            <a:off x="838199" y="1204876"/>
            <a:ext cx="10738756"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800" dirty="0"/>
              <a:t>Monday  between 2.55pm to 3.55pm </a:t>
            </a:r>
            <a:endParaRPr lang="en-GB" sz="2800"/>
          </a:p>
        </p:txBody>
      </p:sp>
      <p:sp>
        <p:nvSpPr>
          <p:cNvPr id="11" name="Content Placeholder 2">
            <a:extLst>
              <a:ext uri="{FF2B5EF4-FFF2-40B4-BE49-F238E27FC236}">
                <a16:creationId xmlns:a16="http://schemas.microsoft.com/office/drawing/2014/main" id="{426809E1-4E56-4F25-8E0E-C5633507BC39}"/>
              </a:ext>
            </a:extLst>
          </p:cNvPr>
          <p:cNvSpPr txBox="1">
            <a:spLocks/>
          </p:cNvSpPr>
          <p:nvPr/>
        </p:nvSpPr>
        <p:spPr>
          <a:xfrm>
            <a:off x="833888" y="2055302"/>
            <a:ext cx="10738756" cy="438739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indent="-457200"/>
            <a:r>
              <a:rPr lang="en-GB" sz="3200" dirty="0">
                <a:latin typeface="Arial"/>
                <a:cs typeface="Aparajita"/>
              </a:rPr>
              <a:t>Boys football club, open to all</a:t>
            </a:r>
            <a:endParaRPr lang="en-US" sz="3200" dirty="0"/>
          </a:p>
          <a:p>
            <a:pPr marL="457200" indent="-457200"/>
            <a:r>
              <a:rPr lang="en-GB" sz="3200" dirty="0">
                <a:latin typeface="Arial"/>
                <a:cs typeface="Aparajita"/>
              </a:rPr>
              <a:t>Boys have matches on alternate Wednesdays (see the PE dept for details)</a:t>
            </a:r>
          </a:p>
          <a:p>
            <a:pPr marL="457200" indent="-457200"/>
            <a:r>
              <a:rPr lang="en-GB" sz="3200" dirty="0">
                <a:latin typeface="Arial"/>
                <a:cs typeface="Aparajita"/>
              </a:rPr>
              <a:t>Girls football club is run by Norwich City FC, numbers are currently limited to 25, but will be open to all in January</a:t>
            </a:r>
          </a:p>
          <a:p>
            <a:pPr marL="457200" indent="-457200"/>
            <a:r>
              <a:rPr lang="en-GB" sz="3200" dirty="0">
                <a:ea typeface="+mn-lt"/>
                <a:cs typeface="+mn-lt"/>
              </a:rPr>
              <a:t>Full TCA PE kit, shin pads and boots needed</a:t>
            </a:r>
          </a:p>
          <a:p>
            <a:pPr marL="0" indent="0">
              <a:buNone/>
            </a:pPr>
            <a:endParaRPr lang="en-GB" dirty="0">
              <a:latin typeface="Arial"/>
              <a:cs typeface="Aparajita"/>
            </a:endParaRPr>
          </a:p>
          <a:p>
            <a:pPr marL="0" indent="0">
              <a:buNone/>
            </a:pPr>
            <a:endParaRPr lang="en-US" dirty="0">
              <a:latin typeface="Calibri" panose="020F0502020204030204"/>
              <a:cs typeface="Calibri"/>
            </a:endParaRPr>
          </a:p>
        </p:txBody>
      </p:sp>
    </p:spTree>
    <p:extLst>
      <p:ext uri="{BB962C8B-B14F-4D97-AF65-F5344CB8AC3E}">
        <p14:creationId xmlns:p14="http://schemas.microsoft.com/office/powerpoint/2010/main" val="353446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365126"/>
            <a:ext cx="10738757" cy="737054"/>
          </a:xfrm>
        </p:spPr>
        <p:style>
          <a:lnRef idx="2">
            <a:schemeClr val="dk1"/>
          </a:lnRef>
          <a:fillRef idx="1">
            <a:schemeClr val="lt1"/>
          </a:fillRef>
          <a:effectRef idx="0">
            <a:schemeClr val="dk1"/>
          </a:effectRef>
          <a:fontRef idx="minor">
            <a:schemeClr val="dk1"/>
          </a:fontRef>
        </p:style>
        <p:txBody>
          <a:bodyPr/>
          <a:lstStyle/>
          <a:p>
            <a:r>
              <a:rPr lang="en-GB" dirty="0"/>
              <a:t> </a:t>
            </a:r>
            <a:r>
              <a:rPr lang="en-GB" dirty="0">
                <a:ea typeface="+mn-lt"/>
                <a:cs typeface="+mn-lt"/>
              </a:rPr>
              <a:t>Puzzles Club (</a:t>
            </a:r>
            <a:r>
              <a:rPr lang="en-GB" dirty="0" err="1">
                <a:ea typeface="+mn-lt"/>
                <a:cs typeface="+mn-lt"/>
              </a:rPr>
              <a:t>Yr</a:t>
            </a:r>
            <a:r>
              <a:rPr lang="en-GB" dirty="0">
                <a:ea typeface="+mn-lt"/>
                <a:cs typeface="+mn-lt"/>
              </a:rPr>
              <a:t> 7 &amp; 8)</a:t>
            </a:r>
          </a:p>
        </p:txBody>
      </p:sp>
      <p:sp>
        <p:nvSpPr>
          <p:cNvPr id="3" name="Content Placeholder 2">
            <a:extLst>
              <a:ext uri="{FF2B5EF4-FFF2-40B4-BE49-F238E27FC236}">
                <a16:creationId xmlns:a16="http://schemas.microsoft.com/office/drawing/2014/main" id="{64687171-E06F-4408-8AB2-7C1836C9BFAD}"/>
              </a:ext>
            </a:extLst>
          </p:cNvPr>
          <p:cNvSpPr>
            <a:spLocks noGrp="1"/>
          </p:cNvSpPr>
          <p:nvPr>
            <p:ph idx="1"/>
          </p:nvPr>
        </p:nvSpPr>
        <p:spPr>
          <a:xfrm>
            <a:off x="657225" y="2149474"/>
            <a:ext cx="8283575" cy="4387396"/>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pPr algn="just">
              <a:buNone/>
            </a:pPr>
            <a:r>
              <a:rPr lang="en-GB" sz="3200" dirty="0">
                <a:ea typeface="+mn-lt"/>
                <a:cs typeface="+mn-lt"/>
              </a:rPr>
              <a:t>	Solving problems is a skill that is used in everyday life. Joining the maths puzzle club will enable students to develop these skills in a fun and enjoyable way. Students will have access to a wide range of mathematical puzzles and games and through these will gain the skills of resilience and both independent and team working as they will be able to collaborate with others.</a:t>
            </a:r>
            <a:endParaRPr lang="en-US" sz="3200" dirty="0"/>
          </a:p>
        </p:txBody>
      </p:sp>
      <p:sp>
        <p:nvSpPr>
          <p:cNvPr id="5" name="TextBox 4">
            <a:extLst>
              <a:ext uri="{FF2B5EF4-FFF2-40B4-BE49-F238E27FC236}">
                <a16:creationId xmlns:a16="http://schemas.microsoft.com/office/drawing/2014/main" id="{70BDCFCE-8BC4-40EB-8033-A39223F34D54}"/>
              </a:ext>
            </a:extLst>
          </p:cNvPr>
          <p:cNvSpPr txBox="1"/>
          <p:nvPr/>
        </p:nvSpPr>
        <p:spPr>
          <a:xfrm>
            <a:off x="838199" y="1204876"/>
            <a:ext cx="10616294"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800" dirty="0">
                <a:ea typeface="+mn-lt"/>
                <a:cs typeface="+mn-lt"/>
              </a:rPr>
              <a:t>Monday  between 2.55pm to 3.55pm in M002 by Miss A Rose</a:t>
            </a:r>
          </a:p>
        </p:txBody>
      </p:sp>
      <p:pic>
        <p:nvPicPr>
          <p:cNvPr id="6" name="Picture 6" descr="A picture containing text, building material, lumber, brick&#10;&#10;Description automatically generated">
            <a:extLst>
              <a:ext uri="{FF2B5EF4-FFF2-40B4-BE49-F238E27FC236}">
                <a16:creationId xmlns:a16="http://schemas.microsoft.com/office/drawing/2014/main" id="{796AAF6A-2112-43BC-8B94-05248A0FE577}"/>
              </a:ext>
            </a:extLst>
          </p:cNvPr>
          <p:cNvPicPr>
            <a:picLocks noChangeAspect="1"/>
          </p:cNvPicPr>
          <p:nvPr/>
        </p:nvPicPr>
        <p:blipFill>
          <a:blip r:embed="rId2"/>
          <a:stretch>
            <a:fillRect/>
          </a:stretch>
        </p:blipFill>
        <p:spPr>
          <a:xfrm>
            <a:off x="9191625" y="2038350"/>
            <a:ext cx="2743200" cy="1828800"/>
          </a:xfrm>
          <a:prstGeom prst="rect">
            <a:avLst/>
          </a:prstGeom>
        </p:spPr>
      </p:pic>
      <p:pic>
        <p:nvPicPr>
          <p:cNvPr id="8" name="Picture 8" descr="Diagram&#10;&#10;Description automatically generated">
            <a:extLst>
              <a:ext uri="{FF2B5EF4-FFF2-40B4-BE49-F238E27FC236}">
                <a16:creationId xmlns:a16="http://schemas.microsoft.com/office/drawing/2014/main" id="{EC39EF22-ED61-412B-A822-59481B0F064E}"/>
              </a:ext>
            </a:extLst>
          </p:cNvPr>
          <p:cNvPicPr>
            <a:picLocks noChangeAspect="1"/>
          </p:cNvPicPr>
          <p:nvPr/>
        </p:nvPicPr>
        <p:blipFill>
          <a:blip r:embed="rId3"/>
          <a:stretch>
            <a:fillRect/>
          </a:stretch>
        </p:blipFill>
        <p:spPr>
          <a:xfrm>
            <a:off x="9420225" y="4248150"/>
            <a:ext cx="2114550" cy="1581150"/>
          </a:xfrm>
          <a:prstGeom prst="rect">
            <a:avLst/>
          </a:prstGeom>
        </p:spPr>
      </p:pic>
    </p:spTree>
    <p:extLst>
      <p:ext uri="{BB962C8B-B14F-4D97-AF65-F5344CB8AC3E}">
        <p14:creationId xmlns:p14="http://schemas.microsoft.com/office/powerpoint/2010/main" val="4234115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365126"/>
            <a:ext cx="10738757" cy="737054"/>
          </a:xfrm>
        </p:spPr>
        <p:style>
          <a:lnRef idx="2">
            <a:schemeClr val="dk1"/>
          </a:lnRef>
          <a:fillRef idx="1">
            <a:schemeClr val="lt1"/>
          </a:fillRef>
          <a:effectRef idx="0">
            <a:schemeClr val="dk1"/>
          </a:effectRef>
          <a:fontRef idx="minor">
            <a:schemeClr val="dk1"/>
          </a:fontRef>
        </p:style>
        <p:txBody>
          <a:bodyPr/>
          <a:lstStyle/>
          <a:p>
            <a:r>
              <a:rPr lang="en-GB" dirty="0"/>
              <a:t>Netball</a:t>
            </a:r>
          </a:p>
        </p:txBody>
      </p:sp>
      <p:sp>
        <p:nvSpPr>
          <p:cNvPr id="5" name="TextBox 4">
            <a:extLst>
              <a:ext uri="{FF2B5EF4-FFF2-40B4-BE49-F238E27FC236}">
                <a16:creationId xmlns:a16="http://schemas.microsoft.com/office/drawing/2014/main" id="{70BDCFCE-8BC4-40EB-8033-A39223F34D54}"/>
              </a:ext>
            </a:extLst>
          </p:cNvPr>
          <p:cNvSpPr txBox="1"/>
          <p:nvPr/>
        </p:nvSpPr>
        <p:spPr>
          <a:xfrm>
            <a:off x="838199" y="1204876"/>
            <a:ext cx="10738756"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800" dirty="0"/>
              <a:t>Wednesday  between 2.55pm to 3.55pm </a:t>
            </a:r>
          </a:p>
        </p:txBody>
      </p:sp>
      <p:sp>
        <p:nvSpPr>
          <p:cNvPr id="11" name="Content Placeholder 2">
            <a:extLst>
              <a:ext uri="{FF2B5EF4-FFF2-40B4-BE49-F238E27FC236}">
                <a16:creationId xmlns:a16="http://schemas.microsoft.com/office/drawing/2014/main" id="{426809E1-4E56-4F25-8E0E-C5633507BC39}"/>
              </a:ext>
            </a:extLst>
          </p:cNvPr>
          <p:cNvSpPr txBox="1">
            <a:spLocks/>
          </p:cNvSpPr>
          <p:nvPr/>
        </p:nvSpPr>
        <p:spPr>
          <a:xfrm>
            <a:off x="833888" y="2055302"/>
            <a:ext cx="10738756" cy="438739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indent="-457200"/>
            <a:r>
              <a:rPr lang="en-GB" sz="3600" dirty="0">
                <a:latin typeface="Arial"/>
                <a:cs typeface="Aparajita"/>
              </a:rPr>
              <a:t>Netball club, open to all</a:t>
            </a:r>
            <a:endParaRPr lang="en-US" sz="3600" dirty="0"/>
          </a:p>
          <a:p>
            <a:pPr marL="457200" indent="-457200"/>
            <a:r>
              <a:rPr lang="en-GB" sz="3600" dirty="0">
                <a:latin typeface="Arial"/>
                <a:cs typeface="Aparajita"/>
              </a:rPr>
              <a:t>Girls have matches on alternate Wednesdays (see the PE dept for details)</a:t>
            </a:r>
          </a:p>
          <a:p>
            <a:pPr marL="457200" indent="-457200"/>
            <a:r>
              <a:rPr lang="en-GB" sz="3600" dirty="0">
                <a:latin typeface="Arial"/>
                <a:cs typeface="Aparajita"/>
              </a:rPr>
              <a:t>Turn up to the changing rooms to sign up! </a:t>
            </a:r>
          </a:p>
          <a:p>
            <a:pPr marL="457200" indent="-457200"/>
            <a:r>
              <a:rPr lang="en-GB" sz="3600" dirty="0">
                <a:ea typeface="+mn-lt"/>
                <a:cs typeface="+mn-lt"/>
              </a:rPr>
              <a:t>Full TCA PE kit needed</a:t>
            </a:r>
            <a:endParaRPr lang="en-GB" sz="3600" dirty="0">
              <a:latin typeface="Arial"/>
              <a:cs typeface="Aparajita"/>
            </a:endParaRPr>
          </a:p>
          <a:p>
            <a:pPr marL="0" indent="0">
              <a:buNone/>
            </a:pPr>
            <a:endParaRPr lang="en-GB" sz="3600" dirty="0">
              <a:latin typeface="Arial"/>
              <a:cs typeface="Aparajita"/>
            </a:endParaRPr>
          </a:p>
          <a:p>
            <a:pPr marL="0" indent="0">
              <a:buNone/>
            </a:pPr>
            <a:endParaRPr lang="en-US" sz="3600" dirty="0">
              <a:latin typeface="Calibri" panose="020F0502020204030204"/>
              <a:cs typeface="Calibri"/>
            </a:endParaRPr>
          </a:p>
        </p:txBody>
      </p:sp>
    </p:spTree>
    <p:extLst>
      <p:ext uri="{BB962C8B-B14F-4D97-AF65-F5344CB8AC3E}">
        <p14:creationId xmlns:p14="http://schemas.microsoft.com/office/powerpoint/2010/main" val="4236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365126"/>
            <a:ext cx="10738757" cy="737054"/>
          </a:xfrm>
        </p:spPr>
        <p:style>
          <a:lnRef idx="2">
            <a:schemeClr val="dk1"/>
          </a:lnRef>
          <a:fillRef idx="1">
            <a:schemeClr val="lt1"/>
          </a:fillRef>
          <a:effectRef idx="0">
            <a:schemeClr val="dk1"/>
          </a:effectRef>
          <a:fontRef idx="minor">
            <a:schemeClr val="dk1"/>
          </a:fontRef>
        </p:style>
        <p:txBody>
          <a:bodyPr/>
          <a:lstStyle/>
          <a:p>
            <a:r>
              <a:rPr lang="en-GB" dirty="0"/>
              <a:t>Carnegie Book Club – Year 9 and 10</a:t>
            </a:r>
            <a:endParaRPr lang="en-US" dirty="0"/>
          </a:p>
        </p:txBody>
      </p:sp>
      <p:sp>
        <p:nvSpPr>
          <p:cNvPr id="3" name="Content Placeholder 2">
            <a:extLst>
              <a:ext uri="{FF2B5EF4-FFF2-40B4-BE49-F238E27FC236}">
                <a16:creationId xmlns:a16="http://schemas.microsoft.com/office/drawing/2014/main" id="{64687171-E06F-4408-8AB2-7C1836C9BFAD}"/>
              </a:ext>
            </a:extLst>
          </p:cNvPr>
          <p:cNvSpPr>
            <a:spLocks noGrp="1"/>
          </p:cNvSpPr>
          <p:nvPr>
            <p:ph idx="1"/>
          </p:nvPr>
        </p:nvSpPr>
        <p:spPr>
          <a:xfrm>
            <a:off x="838199" y="1882774"/>
            <a:ext cx="4153807" cy="4387396"/>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pPr marL="0" indent="0">
              <a:lnSpc>
                <a:spcPct val="100000"/>
              </a:lnSpc>
              <a:spcBef>
                <a:spcPts val="0"/>
              </a:spcBef>
              <a:buNone/>
            </a:pPr>
            <a:r>
              <a:rPr lang="en-GB" sz="2400" dirty="0">
                <a:ea typeface="+mn-lt"/>
                <a:cs typeface="+mn-lt"/>
              </a:rPr>
              <a:t>Do you love reading? </a:t>
            </a:r>
            <a:endParaRPr lang="en-US" sz="2400" dirty="0">
              <a:ea typeface="+mn-lt"/>
              <a:cs typeface="+mn-lt"/>
            </a:endParaRPr>
          </a:p>
          <a:p>
            <a:pPr marL="0" indent="0">
              <a:lnSpc>
                <a:spcPct val="100000"/>
              </a:lnSpc>
              <a:spcBef>
                <a:spcPts val="0"/>
              </a:spcBef>
              <a:buNone/>
            </a:pPr>
            <a:r>
              <a:rPr lang="en-GB" sz="2400" dirty="0">
                <a:ea typeface="+mn-lt"/>
                <a:cs typeface="+mn-lt"/>
              </a:rPr>
              <a:t>Do you want a place to read and discuss exciting new releases?</a:t>
            </a:r>
            <a:endParaRPr lang="en-US" sz="2400" dirty="0">
              <a:ea typeface="+mn-lt"/>
              <a:cs typeface="+mn-lt"/>
            </a:endParaRPr>
          </a:p>
          <a:p>
            <a:pPr marL="0" indent="0">
              <a:lnSpc>
                <a:spcPct val="100000"/>
              </a:lnSpc>
              <a:spcBef>
                <a:spcPts val="0"/>
              </a:spcBef>
              <a:buNone/>
            </a:pPr>
            <a:r>
              <a:rPr lang="en-GB" sz="2400" dirty="0">
                <a:ea typeface="+mn-lt"/>
                <a:cs typeface="+mn-lt"/>
              </a:rPr>
              <a:t>Are you looking to become a writer or journalist in the future?</a:t>
            </a:r>
            <a:endParaRPr lang="en-US" sz="2400" dirty="0">
              <a:ea typeface="+mn-lt"/>
              <a:cs typeface="+mn-lt"/>
            </a:endParaRPr>
          </a:p>
          <a:p>
            <a:pPr marL="0" indent="0">
              <a:lnSpc>
                <a:spcPct val="100000"/>
              </a:lnSpc>
              <a:spcBef>
                <a:spcPts val="0"/>
              </a:spcBef>
              <a:buNone/>
            </a:pPr>
            <a:endParaRPr lang="en-GB" sz="2400" dirty="0">
              <a:ea typeface="+mn-lt"/>
              <a:cs typeface="+mn-lt"/>
            </a:endParaRPr>
          </a:p>
          <a:p>
            <a:pPr marL="0" indent="0">
              <a:lnSpc>
                <a:spcPct val="100000"/>
              </a:lnSpc>
              <a:spcBef>
                <a:spcPts val="0"/>
              </a:spcBef>
              <a:buNone/>
            </a:pPr>
            <a:r>
              <a:rPr lang="en-GB" sz="2400" dirty="0">
                <a:ea typeface="+mn-lt"/>
                <a:cs typeface="+mn-lt"/>
              </a:rPr>
              <a:t>Carnegie book club is the club for you!</a:t>
            </a:r>
            <a:endParaRPr lang="en-US" sz="2400" dirty="0">
              <a:ea typeface="+mn-lt"/>
              <a:cs typeface="+mn-lt"/>
            </a:endParaRPr>
          </a:p>
          <a:p>
            <a:pPr marL="0" indent="0">
              <a:buNone/>
            </a:pPr>
            <a:endParaRPr lang="en-GB" dirty="0">
              <a:latin typeface="Aparajita" panose="02020603050405020304" pitchFamily="18" charset="0"/>
              <a:cs typeface="Aparajita" panose="02020603050405020304" pitchFamily="18" charset="0"/>
            </a:endParaRPr>
          </a:p>
        </p:txBody>
      </p:sp>
      <p:sp>
        <p:nvSpPr>
          <p:cNvPr id="5" name="TextBox 4">
            <a:extLst>
              <a:ext uri="{FF2B5EF4-FFF2-40B4-BE49-F238E27FC236}">
                <a16:creationId xmlns:a16="http://schemas.microsoft.com/office/drawing/2014/main" id="{70BDCFCE-8BC4-40EB-8033-A39223F34D54}"/>
              </a:ext>
            </a:extLst>
          </p:cNvPr>
          <p:cNvSpPr txBox="1"/>
          <p:nvPr/>
        </p:nvSpPr>
        <p:spPr>
          <a:xfrm>
            <a:off x="838198" y="1204876"/>
            <a:ext cx="10738757" cy="46166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400" dirty="0"/>
              <a:t>Wednesday  between 2.55pm to 3.55pm in P009 with Mrs </a:t>
            </a:r>
            <a:r>
              <a:rPr lang="en-GB" sz="2400" dirty="0" err="1"/>
              <a:t>Chilvers</a:t>
            </a:r>
            <a:endParaRPr lang="en-GB" sz="2400" dirty="0"/>
          </a:p>
        </p:txBody>
      </p:sp>
      <p:pic>
        <p:nvPicPr>
          <p:cNvPr id="51" name="Picture 51">
            <a:extLst>
              <a:ext uri="{FF2B5EF4-FFF2-40B4-BE49-F238E27FC236}">
                <a16:creationId xmlns:a16="http://schemas.microsoft.com/office/drawing/2014/main" id="{631E1F52-16C5-47B3-BB5F-0853A22214B1}"/>
              </a:ext>
            </a:extLst>
          </p:cNvPr>
          <p:cNvPicPr>
            <a:picLocks noChangeAspect="1"/>
          </p:cNvPicPr>
          <p:nvPr/>
        </p:nvPicPr>
        <p:blipFill>
          <a:blip r:embed="rId2"/>
          <a:stretch>
            <a:fillRect/>
          </a:stretch>
        </p:blipFill>
        <p:spPr>
          <a:xfrm>
            <a:off x="5219700" y="2479675"/>
            <a:ext cx="1982788" cy="3057525"/>
          </a:xfrm>
          <a:prstGeom prst="rect">
            <a:avLst/>
          </a:prstGeom>
        </p:spPr>
      </p:pic>
      <p:sp>
        <p:nvSpPr>
          <p:cNvPr id="56" name="Content Placeholder 2">
            <a:extLst>
              <a:ext uri="{FF2B5EF4-FFF2-40B4-BE49-F238E27FC236}">
                <a16:creationId xmlns:a16="http://schemas.microsoft.com/office/drawing/2014/main" id="{0566BE4F-8D88-42F3-8473-FCF6870A1155}"/>
              </a:ext>
            </a:extLst>
          </p:cNvPr>
          <p:cNvSpPr txBox="1">
            <a:spLocks/>
          </p:cNvSpPr>
          <p:nvPr/>
        </p:nvSpPr>
        <p:spPr>
          <a:xfrm>
            <a:off x="7427911" y="1884361"/>
            <a:ext cx="4153807" cy="438739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nSpc>
                <a:spcPct val="100000"/>
              </a:lnSpc>
              <a:spcBef>
                <a:spcPts val="0"/>
              </a:spcBef>
              <a:buNone/>
            </a:pPr>
            <a:r>
              <a:rPr lang="en-GB" dirty="0">
                <a:ea typeface="+mn-lt"/>
                <a:cs typeface="+mn-lt"/>
              </a:rPr>
              <a:t>We will start by reading one of last year's short list, </a:t>
            </a:r>
            <a:r>
              <a:rPr lang="en-GB" b="1" dirty="0">
                <a:ea typeface="+mn-lt"/>
                <a:cs typeface="+mn-lt"/>
              </a:rPr>
              <a:t>'Run Rebel'</a:t>
            </a:r>
            <a:r>
              <a:rPr lang="en-GB" dirty="0">
                <a:ea typeface="+mn-lt"/>
                <a:cs typeface="+mn-lt"/>
              </a:rPr>
              <a:t> by Manjeet Mann. </a:t>
            </a:r>
            <a:endParaRPr lang="en-US" dirty="0">
              <a:ea typeface="+mn-lt"/>
              <a:cs typeface="+mn-lt"/>
            </a:endParaRPr>
          </a:p>
          <a:p>
            <a:pPr marL="0" indent="0">
              <a:lnSpc>
                <a:spcPct val="100000"/>
              </a:lnSpc>
              <a:spcBef>
                <a:spcPts val="0"/>
              </a:spcBef>
              <a:buNone/>
            </a:pPr>
            <a:endParaRPr lang="en-GB" dirty="0">
              <a:ea typeface="+mn-lt"/>
              <a:cs typeface="+mn-lt"/>
            </a:endParaRPr>
          </a:p>
          <a:p>
            <a:pPr marL="0" indent="0">
              <a:lnSpc>
                <a:spcPct val="100000"/>
              </a:lnSpc>
              <a:spcBef>
                <a:spcPts val="0"/>
              </a:spcBef>
              <a:buNone/>
            </a:pPr>
            <a:r>
              <a:rPr lang="en-GB" dirty="0">
                <a:ea typeface="+mn-lt"/>
                <a:cs typeface="+mn-lt"/>
              </a:rPr>
              <a:t>Once the short list is announced, we will select a book to read and shadow as a group and  attempt to read the others. </a:t>
            </a:r>
          </a:p>
          <a:p>
            <a:pPr marL="0" indent="0">
              <a:lnSpc>
                <a:spcPct val="100000"/>
              </a:lnSpc>
              <a:spcBef>
                <a:spcPts val="0"/>
              </a:spcBef>
              <a:buNone/>
            </a:pPr>
            <a:r>
              <a:rPr lang="en-GB" dirty="0">
                <a:ea typeface="+mn-lt"/>
                <a:cs typeface="+mn-lt"/>
              </a:rPr>
              <a:t>What the reviews said: </a:t>
            </a:r>
            <a:endParaRPr lang="en-US" dirty="0"/>
          </a:p>
          <a:p>
            <a:pPr>
              <a:buNone/>
            </a:pPr>
            <a:r>
              <a:rPr lang="en-GB" dirty="0">
                <a:ea typeface="+mn-lt"/>
                <a:cs typeface="+mn-lt"/>
              </a:rPr>
              <a:t>"This amazing verse novel jangled my nerves so much that I couldn’t read this at bed time. Amber is a totally believable character, as are all the others, and it’s impossible to read this without completely giving your heart to it. The ending is filled with optimism, not just for Amber, but for her mother and sister too, and I love that there are good endings for the women in this story – but it’s a difficult journey.</a:t>
            </a:r>
            <a:endParaRPr lang="en-GB" dirty="0"/>
          </a:p>
          <a:p>
            <a:pPr>
              <a:buNone/>
            </a:pPr>
            <a:r>
              <a:rPr lang="en-GB" dirty="0">
                <a:ea typeface="+mn-lt"/>
                <a:cs typeface="+mn-lt"/>
              </a:rPr>
              <a:t>Beautifully written, perfect for fans of Elizabeth Acevedo."</a:t>
            </a:r>
            <a:endParaRPr lang="en-GB" dirty="0"/>
          </a:p>
          <a:p>
            <a:pPr marL="0" indent="0">
              <a:lnSpc>
                <a:spcPct val="100000"/>
              </a:lnSpc>
              <a:spcBef>
                <a:spcPts val="0"/>
              </a:spcBef>
              <a:buNone/>
            </a:pPr>
            <a:endParaRPr lang="en-US" dirty="0">
              <a:ea typeface="+mn-lt"/>
              <a:cs typeface="+mn-lt"/>
            </a:endParaRPr>
          </a:p>
          <a:p>
            <a:pPr marL="0" indent="0">
              <a:buNone/>
            </a:pPr>
            <a:endParaRPr lang="en-GB" dirty="0">
              <a:ea typeface="+mn-lt"/>
              <a:cs typeface="+mn-lt"/>
            </a:endParaRPr>
          </a:p>
          <a:p>
            <a:pPr marL="0" indent="0">
              <a:lnSpc>
                <a:spcPct val="100000"/>
              </a:lnSpc>
              <a:spcBef>
                <a:spcPts val="0"/>
              </a:spcBef>
              <a:buFont typeface="Arial" panose="020B0604020202020204" pitchFamily="34" charset="0"/>
              <a:buNone/>
            </a:pPr>
            <a:endParaRPr lang="en-GB" dirty="0">
              <a:ea typeface="+mn-lt"/>
              <a:cs typeface="+mn-lt"/>
            </a:endParaRPr>
          </a:p>
          <a:p>
            <a:pPr marL="0" indent="0">
              <a:buFont typeface="Arial" panose="020B0604020202020204" pitchFamily="34" charset="0"/>
              <a:buNone/>
            </a:pPr>
            <a:endParaRPr lang="en-GB" dirty="0">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1749544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705E-03C8-40DA-BE21-71A3C1E8740D}"/>
              </a:ext>
            </a:extLst>
          </p:cNvPr>
          <p:cNvSpPr>
            <a:spLocks noGrp="1"/>
          </p:cNvSpPr>
          <p:nvPr>
            <p:ph type="title"/>
          </p:nvPr>
        </p:nvSpPr>
        <p:spPr>
          <a:xfrm>
            <a:off x="838199" y="365126"/>
            <a:ext cx="10738757" cy="737054"/>
          </a:xfrm>
        </p:spPr>
        <p:style>
          <a:lnRef idx="2">
            <a:schemeClr val="dk1"/>
          </a:lnRef>
          <a:fillRef idx="1">
            <a:schemeClr val="lt1"/>
          </a:fillRef>
          <a:effectRef idx="0">
            <a:schemeClr val="dk1"/>
          </a:effectRef>
          <a:fontRef idx="minor">
            <a:schemeClr val="dk1"/>
          </a:fontRef>
        </p:style>
        <p:txBody>
          <a:bodyPr/>
          <a:lstStyle/>
          <a:p>
            <a:r>
              <a:rPr lang="en-GB" dirty="0">
                <a:cs typeface="Calibri"/>
              </a:rPr>
              <a:t>The Creative Alliance  KS3 Fine Art Club </a:t>
            </a:r>
            <a:endParaRPr lang="en-US" dirty="0"/>
          </a:p>
        </p:txBody>
      </p:sp>
      <p:pic>
        <p:nvPicPr>
          <p:cNvPr id="4" name="Picture 5">
            <a:extLst>
              <a:ext uri="{FF2B5EF4-FFF2-40B4-BE49-F238E27FC236}">
                <a16:creationId xmlns:a16="http://schemas.microsoft.com/office/drawing/2014/main" id="{696A4DD7-3C7D-4075-8DA7-196CED8A0543}"/>
              </a:ext>
            </a:extLst>
          </p:cNvPr>
          <p:cNvPicPr>
            <a:picLocks noGrp="1" noChangeAspect="1"/>
          </p:cNvPicPr>
          <p:nvPr>
            <p:ph idx="1"/>
          </p:nvPr>
        </p:nvPicPr>
        <p:blipFill>
          <a:blip r:embed="rId2"/>
          <a:stretch>
            <a:fillRect/>
          </a:stretch>
        </p:blipFill>
        <p:spPr>
          <a:xfrm>
            <a:off x="687946" y="1912072"/>
            <a:ext cx="10748415" cy="4629307"/>
          </a:xfrm>
        </p:spPr>
        <p:style>
          <a:lnRef idx="2">
            <a:schemeClr val="accent2"/>
          </a:lnRef>
          <a:fillRef idx="1">
            <a:schemeClr val="lt1"/>
          </a:fillRef>
          <a:effectRef idx="0">
            <a:schemeClr val="accent2"/>
          </a:effectRef>
          <a:fontRef idx="minor">
            <a:schemeClr val="dk1"/>
          </a:fontRef>
        </p:style>
      </p:pic>
      <p:sp>
        <p:nvSpPr>
          <p:cNvPr id="5" name="TextBox 4">
            <a:extLst>
              <a:ext uri="{FF2B5EF4-FFF2-40B4-BE49-F238E27FC236}">
                <a16:creationId xmlns:a16="http://schemas.microsoft.com/office/drawing/2014/main" id="{70BDCFCE-8BC4-40EB-8033-A39223F34D54}"/>
              </a:ext>
            </a:extLst>
          </p:cNvPr>
          <p:cNvSpPr txBox="1"/>
          <p:nvPr/>
        </p:nvSpPr>
        <p:spPr>
          <a:xfrm>
            <a:off x="838199" y="1204876"/>
            <a:ext cx="10738756" cy="52322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GB" sz="2800" dirty="0"/>
              <a:t>Wednesday  between 2.55pm to 3.55pm in P202 </a:t>
            </a:r>
          </a:p>
        </p:txBody>
      </p:sp>
    </p:spTree>
    <p:extLst>
      <p:ext uri="{BB962C8B-B14F-4D97-AF65-F5344CB8AC3E}">
        <p14:creationId xmlns:p14="http://schemas.microsoft.com/office/powerpoint/2010/main" val="1276196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Year xmlns="7f979cce-a98b-4ddb-8983-b6ac1791b258" xsi:nil="true"/>
    <lcf76f155ced4ddcb4097134ff3c332f xmlns="7f979cce-a98b-4ddb-8983-b6ac1791b258">
      <Terms xmlns="http://schemas.microsoft.com/office/infopath/2007/PartnerControls"/>
    </lcf76f155ced4ddcb4097134ff3c332f>
    <_ip_UnifiedCompliancePolicyProperties xmlns="http://schemas.microsoft.com/sharepoint/v3" xsi:nil="true"/>
    <_Flow_SignoffStatus xmlns="7f979cce-a98b-4ddb-8983-b6ac1791b258" xsi:nil="true"/>
    <TaxCatchAll xmlns="e7f8e2a3-883a-49a2-bbd3-8ed42f0e983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85FCD248FF29F41A3BF68BEEE769685" ma:contentTypeVersion="22" ma:contentTypeDescription="Create a new document." ma:contentTypeScope="" ma:versionID="a0be9f7aa1112070108c2d62d517014c">
  <xsd:schema xmlns:xsd="http://www.w3.org/2001/XMLSchema" xmlns:xs="http://www.w3.org/2001/XMLSchema" xmlns:p="http://schemas.microsoft.com/office/2006/metadata/properties" xmlns:ns1="http://schemas.microsoft.com/sharepoint/v3" xmlns:ns2="7f979cce-a98b-4ddb-8983-b6ac1791b258" xmlns:ns3="e7f8e2a3-883a-49a2-bbd3-8ed42f0e9836" targetNamespace="http://schemas.microsoft.com/office/2006/metadata/properties" ma:root="true" ma:fieldsID="410be16a1dca4415292ae515440fead2" ns1:_="" ns2:_="" ns3:_="">
    <xsd:import namespace="http://schemas.microsoft.com/sharepoint/v3"/>
    <xsd:import namespace="7f979cce-a98b-4ddb-8983-b6ac1791b258"/>
    <xsd:import namespace="e7f8e2a3-883a-49a2-bbd3-8ed42f0e98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Year"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979cce-a98b-4ddb-8983-b6ac1791b2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Year" ma:index="23" nillable="true" ma:displayName="Year" ma:decimals="0" ma:format="Dropdown" ma:internalName="Year" ma:percentage="FALSE">
      <xsd:simpleType>
        <xsd:restriction base="dms:Number"/>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f44f1a1-22f6-4a8a-87b8-1eadabcc281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f8e2a3-883a-49a2-bbd3-8ed42f0e983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40d611e-0cde-4270-aecf-d4f0e49531d4}" ma:internalName="TaxCatchAll" ma:showField="CatchAllData" ma:web="e7f8e2a3-883a-49a2-bbd3-8ed42f0e98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07E049-1D54-40DE-8CF6-28DC585AD3A4}">
  <ds:schemaRefs>
    <ds:schemaRef ds:uri="http://schemas.microsoft.com/office/2006/metadata/properties"/>
    <ds:schemaRef ds:uri="http://schemas.microsoft.com/office/infopath/2007/PartnerControls"/>
    <ds:schemaRef ds:uri="http://schemas.microsoft.com/sharepoint/v3"/>
    <ds:schemaRef ds:uri="7f979cce-a98b-4ddb-8983-b6ac1791b258"/>
    <ds:schemaRef ds:uri="e7f8e2a3-883a-49a2-bbd3-8ed42f0e9836"/>
  </ds:schemaRefs>
</ds:datastoreItem>
</file>

<file path=customXml/itemProps2.xml><?xml version="1.0" encoding="utf-8"?>
<ds:datastoreItem xmlns:ds="http://schemas.openxmlformats.org/officeDocument/2006/customXml" ds:itemID="{2B1028F9-1023-415B-99A3-A680C97845FF}">
  <ds:schemaRefs>
    <ds:schemaRef ds:uri="http://schemas.microsoft.com/sharepoint/v3/contenttype/forms"/>
  </ds:schemaRefs>
</ds:datastoreItem>
</file>

<file path=customXml/itemProps3.xml><?xml version="1.0" encoding="utf-8"?>
<ds:datastoreItem xmlns:ds="http://schemas.openxmlformats.org/officeDocument/2006/customXml" ds:itemID="{0E23E8BC-C45D-4821-966B-748AE7E571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f979cce-a98b-4ddb-8983-b6ac1791b258"/>
    <ds:schemaRef ds:uri="e7f8e2a3-883a-49a2-bbd3-8ed42f0e98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1326</Words>
  <Application>Microsoft Office PowerPoint</Application>
  <PresentationFormat>Widescreen</PresentationFormat>
  <Paragraphs>122</Paragraphs>
  <Slides>22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Aparajita</vt:lpstr>
      <vt:lpstr>Arial</vt:lpstr>
      <vt:lpstr>Berlin Sans FB Demi</vt:lpstr>
      <vt:lpstr>Calibri</vt:lpstr>
      <vt:lpstr>Calibri Light</vt:lpstr>
      <vt:lpstr>Comic Sans MS</vt:lpstr>
      <vt:lpstr>Copperplate Gothic Bold</vt:lpstr>
      <vt:lpstr>Merriweather</vt:lpstr>
      <vt:lpstr>Office Theme</vt:lpstr>
      <vt:lpstr>1_Office Theme</vt:lpstr>
      <vt:lpstr>Extra-curricular activities</vt:lpstr>
      <vt:lpstr>Homework club – All years welcome!</vt:lpstr>
      <vt:lpstr>World cinema club- Y7, Y8 and Y9</vt:lpstr>
      <vt:lpstr>SEND Homework Club- Year 7, 8 &amp; 9 </vt:lpstr>
      <vt:lpstr>Football- Open to all</vt:lpstr>
      <vt:lpstr> Puzzles Club (Yr 7 &amp; 8)</vt:lpstr>
      <vt:lpstr>Netball</vt:lpstr>
      <vt:lpstr>Carnegie Book Club – Year 9 and 10</vt:lpstr>
      <vt:lpstr>The Creative Alliance  KS3 Fine Art Club </vt:lpstr>
      <vt:lpstr>PowerPoint Presentation</vt:lpstr>
      <vt:lpstr>PowerPoint Presentation</vt:lpstr>
      <vt:lpstr>Drama Club – All years welcome!</vt:lpstr>
      <vt:lpstr>PowerPoint Presentation</vt:lpstr>
      <vt:lpstr>PowerPoint Presentation</vt:lpstr>
      <vt:lpstr>Pottery Throwdown -  Year 9</vt:lpstr>
      <vt:lpstr>Music Club KS3</vt:lpstr>
      <vt:lpstr>Eco Schools- All welcome </vt:lpstr>
      <vt:lpstr>KS3 Dodgeball- Yr. 7, 8 and 9 </vt:lpstr>
      <vt:lpstr>Music Club KS4</vt:lpstr>
      <vt:lpstr>  6th Form Book Club</vt:lpstr>
      <vt:lpstr>Employability skills- A-levels</vt:lpstr>
      <vt:lpstr>Genders &amp; Sexualities Alliance – All years welcome!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2023-03-14T08:49:32Z</dcterms:created>
  <dcterms:modified xsi:type="dcterms:W3CDTF">2023-03-14T08:50:55Z</dcterms:modified>
</cp:coreProperties>
</file>